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315" r:id="rId3"/>
    <p:sldId id="314" r:id="rId4"/>
    <p:sldId id="271" r:id="rId5"/>
    <p:sldId id="297" r:id="rId6"/>
    <p:sldId id="322" r:id="rId7"/>
    <p:sldId id="279" r:id="rId8"/>
    <p:sldId id="306" r:id="rId9"/>
    <p:sldId id="269" r:id="rId10"/>
    <p:sldId id="270" r:id="rId11"/>
    <p:sldId id="272" r:id="rId12"/>
    <p:sldId id="275" r:id="rId13"/>
    <p:sldId id="276" r:id="rId14"/>
    <p:sldId id="321" r:id="rId15"/>
    <p:sldId id="291" r:id="rId16"/>
    <p:sldId id="323" r:id="rId1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6"/>
    <a:srgbClr val="00AEEF"/>
    <a:srgbClr val="656565"/>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19" autoAdjust="0"/>
    <p:restoredTop sz="95397" autoAdjust="0"/>
  </p:normalViewPr>
  <p:slideViewPr>
    <p:cSldViewPr snapToGrid="0" snapToObjects="1">
      <p:cViewPr varScale="1">
        <p:scale>
          <a:sx n="70" d="100"/>
          <a:sy n="70" d="100"/>
        </p:scale>
        <p:origin x="6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ilesrv5.prov.gov.ns.ca\SHR-LAE\Careers%20NS%20Transition\Project%202014\Communications\Copy%20of%20LMDA%20CNSC-M%20and%20CNSC-S%20Agreements%20Oct%2029%20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lesrv5.prov.gov.ns.ca\SHR-LAE\Careers%20NS%20Transition\Project%202014\Communications\Copy%20of%20LMDA%20CNSC-M%20and%20CNSC-S%20Agreements%20Oct%2029%20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solidFill>
                  <a:srgbClr val="006BB6"/>
                </a:solidFill>
              </a:defRPr>
            </a:pPr>
            <a:r>
              <a:rPr lang="en-US" b="0" dirty="0">
                <a:solidFill>
                  <a:srgbClr val="006BB6"/>
                </a:solidFill>
              </a:rPr>
              <a:t>2009-10 LMDA (Actual)</a:t>
            </a:r>
          </a:p>
        </c:rich>
      </c:tx>
      <c:layout>
        <c:manualLayout>
          <c:xMode val="edge"/>
          <c:yMode val="edge"/>
          <c:x val="8.7416815259226302E-2"/>
          <c:y val="6.3768349225491502E-2"/>
        </c:manualLayout>
      </c:layout>
      <c:overlay val="0"/>
    </c:title>
    <c:autoTitleDeleted val="0"/>
    <c:plotArea>
      <c:layout/>
      <c:pieChart>
        <c:varyColors val="1"/>
        <c:ser>
          <c:idx val="0"/>
          <c:order val="0"/>
          <c:dLbls>
            <c:dLbl>
              <c:idx val="0"/>
              <c:layout>
                <c:manualLayout>
                  <c:x val="0.10910508016963615"/>
                  <c:y val="5.9317244107839256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6.3853491422676739E-2"/>
                  <c:y val="-6.9058060379533256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'LMDA Pie Charts'!$A$5:$A$6</c:f>
              <c:strCache>
                <c:ptCount val="2"/>
                <c:pt idx="0">
                  <c:v>EAS Agreements</c:v>
                </c:pt>
                <c:pt idx="1">
                  <c:v>Other Programs</c:v>
                </c:pt>
              </c:strCache>
            </c:strRef>
          </c:cat>
          <c:val>
            <c:numRef>
              <c:f>'LMDA Pie Charts'!$B$5:$B$6</c:f>
              <c:numCache>
                <c:formatCode>_(* #,##0_);_(* \(#,##0\);_(* "-"??_);_(@_)</c:formatCode>
                <c:ptCount val="2"/>
                <c:pt idx="0">
                  <c:v>15996087</c:v>
                </c:pt>
                <c:pt idx="1">
                  <c:v>62656436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solidFill>
                  <a:srgbClr val="006BB6"/>
                </a:solidFill>
              </a:defRPr>
            </a:pPr>
            <a:r>
              <a:rPr lang="en-US" b="0">
                <a:solidFill>
                  <a:srgbClr val="006BB6"/>
                </a:solidFill>
              </a:rPr>
              <a:t>2014-15 LMDA (Budget)</a:t>
            </a:r>
          </a:p>
        </c:rich>
      </c:tx>
      <c:layout>
        <c:manualLayout>
          <c:xMode val="edge"/>
          <c:yMode val="edge"/>
          <c:x val="5.8887963224916018E-2"/>
          <c:y val="7.3267607064460824E-2"/>
        </c:manualLayout>
      </c:layout>
      <c:overlay val="0"/>
    </c:title>
    <c:autoTitleDeleted val="0"/>
    <c:plotArea>
      <c:layout/>
      <c:pieChart>
        <c:varyColors val="1"/>
        <c:ser>
          <c:idx val="0"/>
          <c:order val="0"/>
          <c:dLbls>
            <c:dLbl>
              <c:idx val="0"/>
              <c:layout>
                <c:manualLayout>
                  <c:x val="2.5000000000000001E-2"/>
                  <c:y val="-1.3888888888888888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2.2222222222222209E-2"/>
                  <c:y val="-2.7777777777777693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'LMDA Pie Charts'!$A$12:$A$13</c:f>
              <c:strCache>
                <c:ptCount val="2"/>
                <c:pt idx="0">
                  <c:v>EAS Agreements</c:v>
                </c:pt>
                <c:pt idx="1">
                  <c:v>Other Programs</c:v>
                </c:pt>
              </c:strCache>
            </c:strRef>
          </c:cat>
          <c:val>
            <c:numRef>
              <c:f>'LMDA Pie Charts'!$B$12:$B$13</c:f>
              <c:numCache>
                <c:formatCode>_(* #,##0_);_(* \(#,##0\);_(* "-"??_);_(@_)</c:formatCode>
                <c:ptCount val="2"/>
                <c:pt idx="0">
                  <c:v>24627000</c:v>
                </c:pt>
                <c:pt idx="1">
                  <c:v>54643000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669AC-6974-468B-9055-4434A458C300}" type="doc">
      <dgm:prSet loTypeId="urn:microsoft.com/office/officeart/2005/8/layout/venn1" loCatId="relationship" qsTypeId="urn:microsoft.com/office/officeart/2005/8/quickstyle/simple1" qsCatId="simple" csTypeId="urn:microsoft.com/office/officeart/2005/8/colors/accent1_2" csCatId="accent1" phldr="1"/>
      <dgm:spPr/>
    </dgm:pt>
    <dgm:pt modelId="{5FA57A61-ECF9-4C50-9B52-F0D1C60898F7}">
      <dgm:prSet phldrT="[Text]"/>
      <dgm:spPr/>
      <dgm:t>
        <a:bodyPr/>
        <a:lstStyle/>
        <a:p>
          <a:r>
            <a:rPr lang="en-CA" b="1" dirty="0" smtClean="0">
              <a:solidFill>
                <a:schemeClr val="bg1">
                  <a:lumMod val="95000"/>
                </a:schemeClr>
              </a:solidFill>
            </a:rPr>
            <a:t>Economy</a:t>
          </a:r>
          <a:endParaRPr lang="en-CA" b="1" dirty="0">
            <a:solidFill>
              <a:schemeClr val="bg1">
                <a:lumMod val="95000"/>
              </a:schemeClr>
            </a:solidFill>
          </a:endParaRPr>
        </a:p>
      </dgm:t>
    </dgm:pt>
    <dgm:pt modelId="{71A16C7C-B576-4175-875F-93D51480023C}" type="parTrans" cxnId="{E53F252A-1863-462D-A0C4-68D7B5AD57CA}">
      <dgm:prSet/>
      <dgm:spPr/>
      <dgm:t>
        <a:bodyPr/>
        <a:lstStyle/>
        <a:p>
          <a:endParaRPr lang="en-CA"/>
        </a:p>
      </dgm:t>
    </dgm:pt>
    <dgm:pt modelId="{AA1F5EE8-E3FB-439F-A8D1-23E4EF586943}" type="sibTrans" cxnId="{E53F252A-1863-462D-A0C4-68D7B5AD57CA}">
      <dgm:prSet/>
      <dgm:spPr/>
      <dgm:t>
        <a:bodyPr/>
        <a:lstStyle/>
        <a:p>
          <a:endParaRPr lang="en-CA"/>
        </a:p>
      </dgm:t>
    </dgm:pt>
    <dgm:pt modelId="{D735D87C-A22F-4225-BB53-7D34D7A6A94E}">
      <dgm:prSet phldrT="[Text]"/>
      <dgm:spPr/>
      <dgm:t>
        <a:bodyPr/>
        <a:lstStyle/>
        <a:p>
          <a:r>
            <a:rPr lang="en-CA" b="1" dirty="0" smtClean="0">
              <a:solidFill>
                <a:schemeClr val="bg1">
                  <a:lumMod val="95000"/>
                </a:schemeClr>
              </a:solidFill>
            </a:rPr>
            <a:t>Workforce</a:t>
          </a:r>
          <a:endParaRPr lang="en-CA" b="1" dirty="0">
            <a:solidFill>
              <a:schemeClr val="bg1">
                <a:lumMod val="95000"/>
              </a:schemeClr>
            </a:solidFill>
          </a:endParaRPr>
        </a:p>
      </dgm:t>
    </dgm:pt>
    <dgm:pt modelId="{287482E9-23AE-442D-9B51-AE57A7D2B0C0}" type="parTrans" cxnId="{A39420AC-7289-4DC9-BA3E-4DFDA1E27033}">
      <dgm:prSet/>
      <dgm:spPr/>
      <dgm:t>
        <a:bodyPr/>
        <a:lstStyle/>
        <a:p>
          <a:endParaRPr lang="en-CA"/>
        </a:p>
      </dgm:t>
    </dgm:pt>
    <dgm:pt modelId="{6F6CC504-0DDE-4BEB-9C25-23EBD7F813DD}" type="sibTrans" cxnId="{A39420AC-7289-4DC9-BA3E-4DFDA1E27033}">
      <dgm:prSet/>
      <dgm:spPr/>
      <dgm:t>
        <a:bodyPr/>
        <a:lstStyle/>
        <a:p>
          <a:endParaRPr lang="en-CA"/>
        </a:p>
      </dgm:t>
    </dgm:pt>
    <dgm:pt modelId="{896E2944-A6FC-4725-8C45-D6AA41C52228}">
      <dgm:prSet phldrT="[Text]"/>
      <dgm:spPr/>
      <dgm:t>
        <a:bodyPr/>
        <a:lstStyle/>
        <a:p>
          <a:r>
            <a:rPr lang="en-CA" b="1" dirty="0" smtClean="0">
              <a:solidFill>
                <a:schemeClr val="bg1">
                  <a:lumMod val="95000"/>
                </a:schemeClr>
              </a:solidFill>
            </a:rPr>
            <a:t>Population</a:t>
          </a:r>
        </a:p>
      </dgm:t>
    </dgm:pt>
    <dgm:pt modelId="{98707746-EE1A-4DAD-ADDC-3213FFBA44C5}" type="parTrans" cxnId="{64805F5E-58E3-41C2-BC42-CE8AD80B6A32}">
      <dgm:prSet/>
      <dgm:spPr/>
      <dgm:t>
        <a:bodyPr/>
        <a:lstStyle/>
        <a:p>
          <a:endParaRPr lang="en-CA"/>
        </a:p>
      </dgm:t>
    </dgm:pt>
    <dgm:pt modelId="{9345EE8C-1C5F-4060-ADF4-557F1B81A7ED}" type="sibTrans" cxnId="{64805F5E-58E3-41C2-BC42-CE8AD80B6A32}">
      <dgm:prSet/>
      <dgm:spPr/>
      <dgm:t>
        <a:bodyPr/>
        <a:lstStyle/>
        <a:p>
          <a:endParaRPr lang="en-CA"/>
        </a:p>
      </dgm:t>
    </dgm:pt>
    <dgm:pt modelId="{69B73403-8F7D-4562-8017-88DA877BFF58}" type="pres">
      <dgm:prSet presAssocID="{CBA669AC-6974-468B-9055-4434A458C300}" presName="compositeShape" presStyleCnt="0">
        <dgm:presLayoutVars>
          <dgm:chMax val="7"/>
          <dgm:dir/>
          <dgm:resizeHandles val="exact"/>
        </dgm:presLayoutVars>
      </dgm:prSet>
      <dgm:spPr/>
    </dgm:pt>
    <dgm:pt modelId="{DA912AE1-19AE-46A6-B134-583D0508BD48}" type="pres">
      <dgm:prSet presAssocID="{5FA57A61-ECF9-4C50-9B52-F0D1C60898F7}" presName="circ1" presStyleLbl="vennNode1" presStyleIdx="0" presStyleCnt="3"/>
      <dgm:spPr/>
      <dgm:t>
        <a:bodyPr/>
        <a:lstStyle/>
        <a:p>
          <a:endParaRPr lang="en-CA"/>
        </a:p>
      </dgm:t>
    </dgm:pt>
    <dgm:pt modelId="{AA7A50A0-199C-46C7-AA7D-DFBA26B13987}" type="pres">
      <dgm:prSet presAssocID="{5FA57A61-ECF9-4C50-9B52-F0D1C60898F7}" presName="circ1Tx" presStyleLbl="revTx" presStyleIdx="0" presStyleCnt="0">
        <dgm:presLayoutVars>
          <dgm:chMax val="0"/>
          <dgm:chPref val="0"/>
          <dgm:bulletEnabled val="1"/>
        </dgm:presLayoutVars>
      </dgm:prSet>
      <dgm:spPr/>
      <dgm:t>
        <a:bodyPr/>
        <a:lstStyle/>
        <a:p>
          <a:endParaRPr lang="en-CA"/>
        </a:p>
      </dgm:t>
    </dgm:pt>
    <dgm:pt modelId="{1C3BEB02-382D-45EC-90E0-40231C6B316A}" type="pres">
      <dgm:prSet presAssocID="{D735D87C-A22F-4225-BB53-7D34D7A6A94E}" presName="circ2" presStyleLbl="vennNode1" presStyleIdx="1" presStyleCnt="3"/>
      <dgm:spPr/>
      <dgm:t>
        <a:bodyPr/>
        <a:lstStyle/>
        <a:p>
          <a:endParaRPr lang="en-CA"/>
        </a:p>
      </dgm:t>
    </dgm:pt>
    <dgm:pt modelId="{D49453DD-7CF8-49D1-9885-6DB151B83B18}" type="pres">
      <dgm:prSet presAssocID="{D735D87C-A22F-4225-BB53-7D34D7A6A94E}" presName="circ2Tx" presStyleLbl="revTx" presStyleIdx="0" presStyleCnt="0">
        <dgm:presLayoutVars>
          <dgm:chMax val="0"/>
          <dgm:chPref val="0"/>
          <dgm:bulletEnabled val="1"/>
        </dgm:presLayoutVars>
      </dgm:prSet>
      <dgm:spPr/>
      <dgm:t>
        <a:bodyPr/>
        <a:lstStyle/>
        <a:p>
          <a:endParaRPr lang="en-CA"/>
        </a:p>
      </dgm:t>
    </dgm:pt>
    <dgm:pt modelId="{B8A205FF-F337-4816-AFE0-E255680E1A22}" type="pres">
      <dgm:prSet presAssocID="{896E2944-A6FC-4725-8C45-D6AA41C52228}" presName="circ3" presStyleLbl="vennNode1" presStyleIdx="2" presStyleCnt="3" custLinFactNeighborX="-527" custLinFactNeighborY="385"/>
      <dgm:spPr/>
      <dgm:t>
        <a:bodyPr/>
        <a:lstStyle/>
        <a:p>
          <a:endParaRPr lang="en-CA"/>
        </a:p>
      </dgm:t>
    </dgm:pt>
    <dgm:pt modelId="{6B6021EB-1E7F-4397-ADF8-0CC8F30B8489}" type="pres">
      <dgm:prSet presAssocID="{896E2944-A6FC-4725-8C45-D6AA41C52228}" presName="circ3Tx" presStyleLbl="revTx" presStyleIdx="0" presStyleCnt="0">
        <dgm:presLayoutVars>
          <dgm:chMax val="0"/>
          <dgm:chPref val="0"/>
          <dgm:bulletEnabled val="1"/>
        </dgm:presLayoutVars>
      </dgm:prSet>
      <dgm:spPr/>
      <dgm:t>
        <a:bodyPr/>
        <a:lstStyle/>
        <a:p>
          <a:endParaRPr lang="en-CA"/>
        </a:p>
      </dgm:t>
    </dgm:pt>
  </dgm:ptLst>
  <dgm:cxnLst>
    <dgm:cxn modelId="{EA46ADEF-A491-4689-92EC-570D5DA45E3D}" type="presOf" srcId="{896E2944-A6FC-4725-8C45-D6AA41C52228}" destId="{B8A205FF-F337-4816-AFE0-E255680E1A22}" srcOrd="0" destOrd="0" presId="urn:microsoft.com/office/officeart/2005/8/layout/venn1"/>
    <dgm:cxn modelId="{64805F5E-58E3-41C2-BC42-CE8AD80B6A32}" srcId="{CBA669AC-6974-468B-9055-4434A458C300}" destId="{896E2944-A6FC-4725-8C45-D6AA41C52228}" srcOrd="2" destOrd="0" parTransId="{98707746-EE1A-4DAD-ADDC-3213FFBA44C5}" sibTransId="{9345EE8C-1C5F-4060-ADF4-557F1B81A7ED}"/>
    <dgm:cxn modelId="{16DDC687-6C52-4256-8290-DB537F41A546}" type="presOf" srcId="{5FA57A61-ECF9-4C50-9B52-F0D1C60898F7}" destId="{DA912AE1-19AE-46A6-B134-583D0508BD48}" srcOrd="0" destOrd="0" presId="urn:microsoft.com/office/officeart/2005/8/layout/venn1"/>
    <dgm:cxn modelId="{16215BD5-17AC-4880-B060-DE7447E2AAEE}" type="presOf" srcId="{896E2944-A6FC-4725-8C45-D6AA41C52228}" destId="{6B6021EB-1E7F-4397-ADF8-0CC8F30B8489}" srcOrd="1" destOrd="0" presId="urn:microsoft.com/office/officeart/2005/8/layout/venn1"/>
    <dgm:cxn modelId="{E53F252A-1863-462D-A0C4-68D7B5AD57CA}" srcId="{CBA669AC-6974-468B-9055-4434A458C300}" destId="{5FA57A61-ECF9-4C50-9B52-F0D1C60898F7}" srcOrd="0" destOrd="0" parTransId="{71A16C7C-B576-4175-875F-93D51480023C}" sibTransId="{AA1F5EE8-E3FB-439F-A8D1-23E4EF586943}"/>
    <dgm:cxn modelId="{A39420AC-7289-4DC9-BA3E-4DFDA1E27033}" srcId="{CBA669AC-6974-468B-9055-4434A458C300}" destId="{D735D87C-A22F-4225-BB53-7D34D7A6A94E}" srcOrd="1" destOrd="0" parTransId="{287482E9-23AE-442D-9B51-AE57A7D2B0C0}" sibTransId="{6F6CC504-0DDE-4BEB-9C25-23EBD7F813DD}"/>
    <dgm:cxn modelId="{21304936-3026-47F6-A0C9-29C9E64FDDE9}" type="presOf" srcId="{CBA669AC-6974-468B-9055-4434A458C300}" destId="{69B73403-8F7D-4562-8017-88DA877BFF58}" srcOrd="0" destOrd="0" presId="urn:microsoft.com/office/officeart/2005/8/layout/venn1"/>
    <dgm:cxn modelId="{D680E7BB-6C9C-4055-8388-5E5FF3207553}" type="presOf" srcId="{D735D87C-A22F-4225-BB53-7D34D7A6A94E}" destId="{1C3BEB02-382D-45EC-90E0-40231C6B316A}" srcOrd="0" destOrd="0" presId="urn:microsoft.com/office/officeart/2005/8/layout/venn1"/>
    <dgm:cxn modelId="{5FE52FA8-BAA6-46EC-B05E-252E8690B9A2}" type="presOf" srcId="{D735D87C-A22F-4225-BB53-7D34D7A6A94E}" destId="{D49453DD-7CF8-49D1-9885-6DB151B83B18}" srcOrd="1" destOrd="0" presId="urn:microsoft.com/office/officeart/2005/8/layout/venn1"/>
    <dgm:cxn modelId="{C82E35D1-84B6-4520-8ECD-D2C237F0E971}" type="presOf" srcId="{5FA57A61-ECF9-4C50-9B52-F0D1C60898F7}" destId="{AA7A50A0-199C-46C7-AA7D-DFBA26B13987}" srcOrd="1" destOrd="0" presId="urn:microsoft.com/office/officeart/2005/8/layout/venn1"/>
    <dgm:cxn modelId="{33AD4AA7-85EA-461C-9C84-CCDC5DCAC70C}" type="presParOf" srcId="{69B73403-8F7D-4562-8017-88DA877BFF58}" destId="{DA912AE1-19AE-46A6-B134-583D0508BD48}" srcOrd="0" destOrd="0" presId="urn:microsoft.com/office/officeart/2005/8/layout/venn1"/>
    <dgm:cxn modelId="{1BCA2D8B-2C8B-4CE3-8D3C-6C855B4649A1}" type="presParOf" srcId="{69B73403-8F7D-4562-8017-88DA877BFF58}" destId="{AA7A50A0-199C-46C7-AA7D-DFBA26B13987}" srcOrd="1" destOrd="0" presId="urn:microsoft.com/office/officeart/2005/8/layout/venn1"/>
    <dgm:cxn modelId="{EE83FBA8-22F1-4D7E-A64C-F6D24A5BE966}" type="presParOf" srcId="{69B73403-8F7D-4562-8017-88DA877BFF58}" destId="{1C3BEB02-382D-45EC-90E0-40231C6B316A}" srcOrd="2" destOrd="0" presId="urn:microsoft.com/office/officeart/2005/8/layout/venn1"/>
    <dgm:cxn modelId="{409C9FE6-4BC7-4CC0-88F4-DB3FA9B15C2C}" type="presParOf" srcId="{69B73403-8F7D-4562-8017-88DA877BFF58}" destId="{D49453DD-7CF8-49D1-9885-6DB151B83B18}" srcOrd="3" destOrd="0" presId="urn:microsoft.com/office/officeart/2005/8/layout/venn1"/>
    <dgm:cxn modelId="{AA6247F4-18EE-414C-A89E-1D317CC3C0C7}" type="presParOf" srcId="{69B73403-8F7D-4562-8017-88DA877BFF58}" destId="{B8A205FF-F337-4816-AFE0-E255680E1A22}" srcOrd="4" destOrd="0" presId="urn:microsoft.com/office/officeart/2005/8/layout/venn1"/>
    <dgm:cxn modelId="{883127B2-E4D5-4912-8559-45800D64E8F2}" type="presParOf" srcId="{69B73403-8F7D-4562-8017-88DA877BFF58}" destId="{6B6021EB-1E7F-4397-ADF8-0CC8F30B848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7F7D5D-47B3-4A43-9E3B-7E8E16DC903E}" type="doc">
      <dgm:prSet loTypeId="urn:microsoft.com/office/officeart/2005/8/layout/hProcess6" loCatId="process" qsTypeId="urn:microsoft.com/office/officeart/2005/8/quickstyle/simple4" qsCatId="simple" csTypeId="urn:microsoft.com/office/officeart/2005/8/colors/accent1_2" csCatId="accent1" phldr="1"/>
      <dgm:spPr/>
      <dgm:t>
        <a:bodyPr/>
        <a:lstStyle/>
        <a:p>
          <a:endParaRPr lang="en-US"/>
        </a:p>
      </dgm:t>
    </dgm:pt>
    <dgm:pt modelId="{43EA4619-7E19-4005-83D3-B4539922FB1F}">
      <dgm:prSet custT="1"/>
      <dgm:spPr/>
      <dgm:t>
        <a:bodyPr/>
        <a:lstStyle/>
        <a:p>
          <a:pPr rtl="0"/>
          <a:r>
            <a:rPr lang="en-US" sz="1600" b="0" i="0" baseline="0" dirty="0" smtClean="0">
              <a:latin typeface="Calibri" panose="020F0502020204030204" pitchFamily="34" charset="0"/>
            </a:rPr>
            <a:t>Advancing Nova </a:t>
          </a:r>
          <a:r>
            <a:rPr lang="en-US" sz="1600" b="0" i="0" baseline="0" dirty="0" err="1" smtClean="0">
              <a:latin typeface="Calibri" panose="020F0502020204030204" pitchFamily="34" charset="0"/>
            </a:rPr>
            <a:t>Scotians</a:t>
          </a:r>
          <a:r>
            <a:rPr lang="en-US" sz="1600" b="0" i="0" baseline="0" dirty="0" smtClean="0">
              <a:latin typeface="Calibri" panose="020F0502020204030204" pitchFamily="34" charset="0"/>
            </a:rPr>
            <a:t> along a workforce continuum and ensuring a current and future </a:t>
          </a:r>
          <a:r>
            <a:rPr lang="en-US" sz="1600" b="0" i="0" baseline="0" dirty="0" err="1" smtClean="0">
              <a:latin typeface="Calibri" panose="020F0502020204030204" pitchFamily="34" charset="0"/>
            </a:rPr>
            <a:t>labour</a:t>
          </a:r>
          <a:r>
            <a:rPr lang="en-US" sz="1600" b="0" i="0" baseline="0" dirty="0" smtClean="0">
              <a:latin typeface="Calibri" panose="020F0502020204030204" pitchFamily="34" charset="0"/>
            </a:rPr>
            <a:t> supply for NS </a:t>
          </a:r>
          <a:r>
            <a:rPr lang="en-US" sz="1600" b="0" i="0" baseline="0" smtClean="0">
              <a:latin typeface="Calibri" panose="020F0502020204030204" pitchFamily="34" charset="0"/>
            </a:rPr>
            <a:t>employers through…</a:t>
          </a:r>
          <a:endParaRPr lang="en-US" sz="1600" dirty="0">
            <a:latin typeface="Calibri" panose="020F0502020204030204" pitchFamily="34" charset="0"/>
          </a:endParaRPr>
        </a:p>
      </dgm:t>
    </dgm:pt>
    <dgm:pt modelId="{BD05AD4A-04E5-4762-B358-52665522DFBD}" type="parTrans" cxnId="{EE5C39F1-1EF8-463F-A677-32ED8C7FCD55}">
      <dgm:prSet/>
      <dgm:spPr/>
      <dgm:t>
        <a:bodyPr/>
        <a:lstStyle/>
        <a:p>
          <a:endParaRPr lang="en-US" sz="1600">
            <a:latin typeface="Calibri" panose="020F0502020204030204" pitchFamily="34" charset="0"/>
          </a:endParaRPr>
        </a:p>
      </dgm:t>
    </dgm:pt>
    <dgm:pt modelId="{E62A51A5-5C75-4FB9-BE6E-A163FF5BDF25}" type="sibTrans" cxnId="{EE5C39F1-1EF8-463F-A677-32ED8C7FCD55}">
      <dgm:prSet/>
      <dgm:spPr/>
      <dgm:t>
        <a:bodyPr/>
        <a:lstStyle/>
        <a:p>
          <a:endParaRPr lang="en-US" sz="1600">
            <a:latin typeface="Calibri" panose="020F0502020204030204" pitchFamily="34" charset="0"/>
          </a:endParaRPr>
        </a:p>
      </dgm:t>
    </dgm:pt>
    <dgm:pt modelId="{636639D5-9E6C-4220-B569-92913865CAAF}">
      <dgm:prSet custT="1"/>
      <dgm:spPr/>
      <dgm:t>
        <a:bodyPr/>
        <a:lstStyle/>
        <a:p>
          <a:pPr rtl="0"/>
          <a:endParaRPr lang="en-US" sz="1600" dirty="0">
            <a:latin typeface="Calibri" panose="020F0502020204030204" pitchFamily="34" charset="0"/>
          </a:endParaRPr>
        </a:p>
      </dgm:t>
    </dgm:pt>
    <dgm:pt modelId="{47A604CA-1485-4928-BBC5-1BE0DF665540}" type="parTrans" cxnId="{1DD38433-D4C3-4860-A6C0-F37A70344FC8}">
      <dgm:prSet/>
      <dgm:spPr/>
      <dgm:t>
        <a:bodyPr/>
        <a:lstStyle/>
        <a:p>
          <a:endParaRPr lang="en-US"/>
        </a:p>
      </dgm:t>
    </dgm:pt>
    <dgm:pt modelId="{A47E3F5C-1BF4-41B3-8752-853097D378FD}" type="sibTrans" cxnId="{1DD38433-D4C3-4860-A6C0-F37A70344FC8}">
      <dgm:prSet/>
      <dgm:spPr/>
      <dgm:t>
        <a:bodyPr/>
        <a:lstStyle/>
        <a:p>
          <a:endParaRPr lang="en-US"/>
        </a:p>
      </dgm:t>
    </dgm:pt>
    <dgm:pt modelId="{16597C24-58EC-4387-9B88-A5CAC06F719E}">
      <dgm:prSet custT="1"/>
      <dgm:spPr/>
      <dgm:t>
        <a:bodyPr/>
        <a:lstStyle/>
        <a:p>
          <a:pPr rtl="0"/>
          <a:endParaRPr lang="en-US" sz="1600" dirty="0">
            <a:latin typeface="Calibri" panose="020F0502020204030204" pitchFamily="34" charset="0"/>
          </a:endParaRPr>
        </a:p>
      </dgm:t>
    </dgm:pt>
    <dgm:pt modelId="{EC54957D-0E27-43F9-9CAE-BD21B2711F58}" type="sibTrans" cxnId="{53838856-3CEF-4252-80E0-DDA4E46FDFAD}">
      <dgm:prSet/>
      <dgm:spPr/>
      <dgm:t>
        <a:bodyPr/>
        <a:lstStyle/>
        <a:p>
          <a:endParaRPr lang="en-US"/>
        </a:p>
      </dgm:t>
    </dgm:pt>
    <dgm:pt modelId="{ED0BD0DD-6C19-44AA-9610-6BEC0576D003}" type="parTrans" cxnId="{53838856-3CEF-4252-80E0-DDA4E46FDFAD}">
      <dgm:prSet/>
      <dgm:spPr/>
      <dgm:t>
        <a:bodyPr/>
        <a:lstStyle/>
        <a:p>
          <a:endParaRPr lang="en-US"/>
        </a:p>
      </dgm:t>
    </dgm:pt>
    <dgm:pt modelId="{454F1CBA-A09D-474D-85C0-BB35070C4105}">
      <dgm:prSet custT="1"/>
      <dgm:spPr/>
      <dgm:t>
        <a:bodyPr/>
        <a:lstStyle/>
        <a:p>
          <a:pPr rtl="0"/>
          <a:r>
            <a:rPr lang="en-US" sz="1600" b="0" i="0" baseline="0" dirty="0" smtClean="0">
              <a:latin typeface="Calibri" panose="020F0502020204030204" pitchFamily="34" charset="0"/>
            </a:rPr>
            <a:t>Maximum reach and access</a:t>
          </a:r>
          <a:endParaRPr lang="en-US" sz="1600" dirty="0">
            <a:latin typeface="Calibri" panose="020F0502020204030204" pitchFamily="34" charset="0"/>
          </a:endParaRPr>
        </a:p>
      </dgm:t>
    </dgm:pt>
    <dgm:pt modelId="{2A047A5C-5168-47A2-833E-3C0F732DB7D9}" type="sibTrans" cxnId="{C53927F4-7613-4185-93B7-7CF6F184DE4D}">
      <dgm:prSet/>
      <dgm:spPr/>
      <dgm:t>
        <a:bodyPr/>
        <a:lstStyle/>
        <a:p>
          <a:endParaRPr lang="en-US" sz="1600">
            <a:latin typeface="Calibri" panose="020F0502020204030204" pitchFamily="34" charset="0"/>
          </a:endParaRPr>
        </a:p>
      </dgm:t>
    </dgm:pt>
    <dgm:pt modelId="{43EC02C8-CB80-41ED-950B-3C2624F4B71F}" type="parTrans" cxnId="{C53927F4-7613-4185-93B7-7CF6F184DE4D}">
      <dgm:prSet/>
      <dgm:spPr/>
      <dgm:t>
        <a:bodyPr/>
        <a:lstStyle/>
        <a:p>
          <a:endParaRPr lang="en-US" sz="1600">
            <a:latin typeface="Calibri" panose="020F0502020204030204" pitchFamily="34" charset="0"/>
          </a:endParaRPr>
        </a:p>
      </dgm:t>
    </dgm:pt>
    <dgm:pt modelId="{CEF9248F-EC13-454B-AAF8-9C29620F2534}">
      <dgm:prSet custT="1"/>
      <dgm:spPr/>
      <dgm:t>
        <a:bodyPr/>
        <a:lstStyle/>
        <a:p>
          <a:pPr rtl="0"/>
          <a:r>
            <a:rPr lang="en-US" sz="1600" b="0" i="0" baseline="0" smtClean="0">
              <a:latin typeface="Calibri" panose="020F0502020204030204" pitchFamily="34" charset="0"/>
            </a:rPr>
            <a:t>Service </a:t>
          </a:r>
          <a:r>
            <a:rPr lang="en-US" sz="1600" b="0" i="0" baseline="0" dirty="0" smtClean="0">
              <a:latin typeface="Calibri" panose="020F0502020204030204" pitchFamily="34" charset="0"/>
            </a:rPr>
            <a:t>excellence</a:t>
          </a:r>
          <a:endParaRPr lang="en-US" sz="1600" dirty="0">
            <a:latin typeface="Calibri" panose="020F0502020204030204" pitchFamily="34" charset="0"/>
          </a:endParaRPr>
        </a:p>
      </dgm:t>
    </dgm:pt>
    <dgm:pt modelId="{7BA01555-17ED-4262-886C-782671C93A8F}" type="sibTrans" cxnId="{6DB42D0F-0555-4EF8-BEA9-F3CE2D7D8563}">
      <dgm:prSet/>
      <dgm:spPr/>
      <dgm:t>
        <a:bodyPr/>
        <a:lstStyle/>
        <a:p>
          <a:endParaRPr lang="en-US" sz="1600">
            <a:latin typeface="Calibri" panose="020F0502020204030204" pitchFamily="34" charset="0"/>
          </a:endParaRPr>
        </a:p>
      </dgm:t>
    </dgm:pt>
    <dgm:pt modelId="{5443558E-5661-4042-A6E4-391BA4859F6A}" type="parTrans" cxnId="{6DB42D0F-0555-4EF8-BEA9-F3CE2D7D8563}">
      <dgm:prSet/>
      <dgm:spPr/>
      <dgm:t>
        <a:bodyPr/>
        <a:lstStyle/>
        <a:p>
          <a:endParaRPr lang="en-US" sz="1600">
            <a:latin typeface="Calibri" panose="020F0502020204030204" pitchFamily="34" charset="0"/>
          </a:endParaRPr>
        </a:p>
      </dgm:t>
    </dgm:pt>
    <dgm:pt modelId="{BE2D42E7-1256-47EF-ABBC-73C15874B595}">
      <dgm:prSet custT="1"/>
      <dgm:spPr/>
      <dgm:t>
        <a:bodyPr/>
        <a:lstStyle/>
        <a:p>
          <a:pPr rtl="0"/>
          <a:r>
            <a:rPr lang="en-US" sz="1600" b="0" i="0" baseline="0" dirty="0" smtClean="0">
              <a:latin typeface="Calibri" panose="020F0502020204030204" pitchFamily="34" charset="0"/>
            </a:rPr>
            <a:t>Client-focused service delivery</a:t>
          </a:r>
          <a:endParaRPr lang="en-US" sz="1600" dirty="0">
            <a:latin typeface="Calibri" panose="020F0502020204030204" pitchFamily="34" charset="0"/>
          </a:endParaRPr>
        </a:p>
      </dgm:t>
    </dgm:pt>
    <dgm:pt modelId="{E5A78E1D-6B40-46D0-9C6D-BE20E4B4A2B3}" type="sibTrans" cxnId="{27492D0C-8CE4-4A54-A428-22FBADA72EF9}">
      <dgm:prSet/>
      <dgm:spPr/>
      <dgm:t>
        <a:bodyPr/>
        <a:lstStyle/>
        <a:p>
          <a:endParaRPr lang="en-US" sz="1600">
            <a:latin typeface="Calibri" panose="020F0502020204030204" pitchFamily="34" charset="0"/>
          </a:endParaRPr>
        </a:p>
      </dgm:t>
    </dgm:pt>
    <dgm:pt modelId="{A6B51F25-08CD-4B8A-9661-F9A1C4BFD169}" type="parTrans" cxnId="{27492D0C-8CE4-4A54-A428-22FBADA72EF9}">
      <dgm:prSet/>
      <dgm:spPr/>
      <dgm:t>
        <a:bodyPr/>
        <a:lstStyle/>
        <a:p>
          <a:endParaRPr lang="en-US" sz="1600">
            <a:latin typeface="Calibri" panose="020F0502020204030204" pitchFamily="34" charset="0"/>
          </a:endParaRPr>
        </a:p>
      </dgm:t>
    </dgm:pt>
    <dgm:pt modelId="{454F01A1-448F-49A1-A47D-54F888F31112}" type="pres">
      <dgm:prSet presAssocID="{A17F7D5D-47B3-4A43-9E3B-7E8E16DC903E}" presName="theList" presStyleCnt="0">
        <dgm:presLayoutVars>
          <dgm:dir/>
          <dgm:animLvl val="lvl"/>
          <dgm:resizeHandles val="exact"/>
        </dgm:presLayoutVars>
      </dgm:prSet>
      <dgm:spPr/>
      <dgm:t>
        <a:bodyPr/>
        <a:lstStyle/>
        <a:p>
          <a:endParaRPr lang="en-US"/>
        </a:p>
      </dgm:t>
    </dgm:pt>
    <dgm:pt modelId="{10BCE0BA-EE17-406C-A2A5-12946D9A1FD9}" type="pres">
      <dgm:prSet presAssocID="{43EA4619-7E19-4005-83D3-B4539922FB1F}" presName="compNode" presStyleCnt="0"/>
      <dgm:spPr/>
    </dgm:pt>
    <dgm:pt modelId="{187CDFDB-2728-47EE-B679-89852C682086}" type="pres">
      <dgm:prSet presAssocID="{43EA4619-7E19-4005-83D3-B4539922FB1F}" presName="noGeometry" presStyleCnt="0"/>
      <dgm:spPr/>
    </dgm:pt>
    <dgm:pt modelId="{419CC11E-F3D6-4834-81D2-E215888E1853}" type="pres">
      <dgm:prSet presAssocID="{43EA4619-7E19-4005-83D3-B4539922FB1F}" presName="childTextVisible" presStyleLbl="bgAccFollowNode1" presStyleIdx="0" presStyleCnt="1" custScaleX="153647" custScaleY="63450" custLinFactNeighborX="8744">
        <dgm:presLayoutVars>
          <dgm:bulletEnabled val="1"/>
        </dgm:presLayoutVars>
      </dgm:prSet>
      <dgm:spPr/>
      <dgm:t>
        <a:bodyPr/>
        <a:lstStyle/>
        <a:p>
          <a:endParaRPr lang="en-US"/>
        </a:p>
      </dgm:t>
    </dgm:pt>
    <dgm:pt modelId="{D34A1264-5130-4B36-BED2-CE1DBE40C749}" type="pres">
      <dgm:prSet presAssocID="{43EA4619-7E19-4005-83D3-B4539922FB1F}" presName="childTextHidden" presStyleLbl="bgAccFollowNode1" presStyleIdx="0" presStyleCnt="1"/>
      <dgm:spPr/>
      <dgm:t>
        <a:bodyPr/>
        <a:lstStyle/>
        <a:p>
          <a:endParaRPr lang="en-US"/>
        </a:p>
      </dgm:t>
    </dgm:pt>
    <dgm:pt modelId="{90D769D8-C8F5-43F4-AC5B-7782050A2B9B}" type="pres">
      <dgm:prSet presAssocID="{43EA4619-7E19-4005-83D3-B4539922FB1F}" presName="parentText" presStyleLbl="node1" presStyleIdx="0" presStyleCnt="1" custScaleX="132685" custScaleY="132227" custLinFactNeighborX="-70937" custLinFactNeighborY="-1066">
        <dgm:presLayoutVars>
          <dgm:chMax val="1"/>
          <dgm:bulletEnabled val="1"/>
        </dgm:presLayoutVars>
      </dgm:prSet>
      <dgm:spPr/>
      <dgm:t>
        <a:bodyPr/>
        <a:lstStyle/>
        <a:p>
          <a:endParaRPr lang="en-US"/>
        </a:p>
      </dgm:t>
    </dgm:pt>
  </dgm:ptLst>
  <dgm:cxnLst>
    <dgm:cxn modelId="{E4E9DCAE-7301-433F-A806-6E0274E48E9A}" type="presOf" srcId="{CEF9248F-EC13-454B-AAF8-9C29620F2534}" destId="{D34A1264-5130-4B36-BED2-CE1DBE40C749}" srcOrd="1" destOrd="2" presId="urn:microsoft.com/office/officeart/2005/8/layout/hProcess6"/>
    <dgm:cxn modelId="{04F96C9F-CDE0-43C8-B63D-4DB8908CC976}" type="presOf" srcId="{16597C24-58EC-4387-9B88-A5CAC06F719E}" destId="{D34A1264-5130-4B36-BED2-CE1DBE40C749}" srcOrd="1" destOrd="3" presId="urn:microsoft.com/office/officeart/2005/8/layout/hProcess6"/>
    <dgm:cxn modelId="{EE5C39F1-1EF8-463F-A677-32ED8C7FCD55}" srcId="{A17F7D5D-47B3-4A43-9E3B-7E8E16DC903E}" destId="{43EA4619-7E19-4005-83D3-B4539922FB1F}" srcOrd="0" destOrd="0" parTransId="{BD05AD4A-04E5-4762-B358-52665522DFBD}" sibTransId="{E62A51A5-5C75-4FB9-BE6E-A163FF5BDF25}"/>
    <dgm:cxn modelId="{893306B9-62C2-48A5-8BF2-7CDF7A25B1CF}" type="presOf" srcId="{A17F7D5D-47B3-4A43-9E3B-7E8E16DC903E}" destId="{454F01A1-448F-49A1-A47D-54F888F31112}" srcOrd="0" destOrd="0" presId="urn:microsoft.com/office/officeart/2005/8/layout/hProcess6"/>
    <dgm:cxn modelId="{1DD38433-D4C3-4860-A6C0-F37A70344FC8}" srcId="{43EA4619-7E19-4005-83D3-B4539922FB1F}" destId="{636639D5-9E6C-4220-B569-92913865CAAF}" srcOrd="1" destOrd="0" parTransId="{47A604CA-1485-4928-BBC5-1BE0DF665540}" sibTransId="{A47E3F5C-1BF4-41B3-8752-853097D378FD}"/>
    <dgm:cxn modelId="{DD943EF0-8881-4A5A-8229-DA7ACEB9AF48}" type="presOf" srcId="{636639D5-9E6C-4220-B569-92913865CAAF}" destId="{D34A1264-5130-4B36-BED2-CE1DBE40C749}" srcOrd="1" destOrd="1" presId="urn:microsoft.com/office/officeart/2005/8/layout/hProcess6"/>
    <dgm:cxn modelId="{F652A202-30DF-49DC-9F85-F061AF5B7B2C}" type="presOf" srcId="{16597C24-58EC-4387-9B88-A5CAC06F719E}" destId="{419CC11E-F3D6-4834-81D2-E215888E1853}" srcOrd="0" destOrd="3" presId="urn:microsoft.com/office/officeart/2005/8/layout/hProcess6"/>
    <dgm:cxn modelId="{75C5A516-3F55-41A7-8166-E9226EF06740}" type="presOf" srcId="{CEF9248F-EC13-454B-AAF8-9C29620F2534}" destId="{419CC11E-F3D6-4834-81D2-E215888E1853}" srcOrd="0" destOrd="2" presId="urn:microsoft.com/office/officeart/2005/8/layout/hProcess6"/>
    <dgm:cxn modelId="{53838856-3CEF-4252-80E0-DDA4E46FDFAD}" srcId="{43EA4619-7E19-4005-83D3-B4539922FB1F}" destId="{16597C24-58EC-4387-9B88-A5CAC06F719E}" srcOrd="3" destOrd="0" parTransId="{ED0BD0DD-6C19-44AA-9610-6BEC0576D003}" sibTransId="{EC54957D-0E27-43F9-9CAE-BD21B2711F58}"/>
    <dgm:cxn modelId="{7D6D5064-0182-4E54-86C8-1718B1E92540}" type="presOf" srcId="{454F1CBA-A09D-474D-85C0-BB35070C4105}" destId="{419CC11E-F3D6-4834-81D2-E215888E1853}" srcOrd="0" destOrd="4" presId="urn:microsoft.com/office/officeart/2005/8/layout/hProcess6"/>
    <dgm:cxn modelId="{C53927F4-7613-4185-93B7-7CF6F184DE4D}" srcId="{43EA4619-7E19-4005-83D3-B4539922FB1F}" destId="{454F1CBA-A09D-474D-85C0-BB35070C4105}" srcOrd="4" destOrd="0" parTransId="{43EC02C8-CB80-41ED-950B-3C2624F4B71F}" sibTransId="{2A047A5C-5168-47A2-833E-3C0F732DB7D9}"/>
    <dgm:cxn modelId="{ABF8637C-A6B1-4874-838E-88EE2061D975}" type="presOf" srcId="{43EA4619-7E19-4005-83D3-B4539922FB1F}" destId="{90D769D8-C8F5-43F4-AC5B-7782050A2B9B}" srcOrd="0" destOrd="0" presId="urn:microsoft.com/office/officeart/2005/8/layout/hProcess6"/>
    <dgm:cxn modelId="{708F9F97-2174-4414-AF5F-9A0005BDBF20}" type="presOf" srcId="{636639D5-9E6C-4220-B569-92913865CAAF}" destId="{419CC11E-F3D6-4834-81D2-E215888E1853}" srcOrd="0" destOrd="1" presId="urn:microsoft.com/office/officeart/2005/8/layout/hProcess6"/>
    <dgm:cxn modelId="{27492D0C-8CE4-4A54-A428-22FBADA72EF9}" srcId="{43EA4619-7E19-4005-83D3-B4539922FB1F}" destId="{BE2D42E7-1256-47EF-ABBC-73C15874B595}" srcOrd="0" destOrd="0" parTransId="{A6B51F25-08CD-4B8A-9661-F9A1C4BFD169}" sibTransId="{E5A78E1D-6B40-46D0-9C6D-BE20E4B4A2B3}"/>
    <dgm:cxn modelId="{6DB42D0F-0555-4EF8-BEA9-F3CE2D7D8563}" srcId="{43EA4619-7E19-4005-83D3-B4539922FB1F}" destId="{CEF9248F-EC13-454B-AAF8-9C29620F2534}" srcOrd="2" destOrd="0" parTransId="{5443558E-5661-4042-A6E4-391BA4859F6A}" sibTransId="{7BA01555-17ED-4262-886C-782671C93A8F}"/>
    <dgm:cxn modelId="{8A7192F5-E431-4FBE-B79A-E2553C85B8B3}" type="presOf" srcId="{BE2D42E7-1256-47EF-ABBC-73C15874B595}" destId="{D34A1264-5130-4B36-BED2-CE1DBE40C749}" srcOrd="1" destOrd="0" presId="urn:microsoft.com/office/officeart/2005/8/layout/hProcess6"/>
    <dgm:cxn modelId="{F97F2C91-3F54-4AE0-A9B3-0B3055572283}" type="presOf" srcId="{BE2D42E7-1256-47EF-ABBC-73C15874B595}" destId="{419CC11E-F3D6-4834-81D2-E215888E1853}" srcOrd="0" destOrd="0" presId="urn:microsoft.com/office/officeart/2005/8/layout/hProcess6"/>
    <dgm:cxn modelId="{69822302-37FD-4816-B256-2AF108726D3F}" type="presOf" srcId="{454F1CBA-A09D-474D-85C0-BB35070C4105}" destId="{D34A1264-5130-4B36-BED2-CE1DBE40C749}" srcOrd="1" destOrd="4" presId="urn:microsoft.com/office/officeart/2005/8/layout/hProcess6"/>
    <dgm:cxn modelId="{EDF00DA3-FD18-4D56-ABBB-6873A502F0E3}" type="presParOf" srcId="{454F01A1-448F-49A1-A47D-54F888F31112}" destId="{10BCE0BA-EE17-406C-A2A5-12946D9A1FD9}" srcOrd="0" destOrd="0" presId="urn:microsoft.com/office/officeart/2005/8/layout/hProcess6"/>
    <dgm:cxn modelId="{B75538F3-C417-4D13-8EDA-8AD97F64784E}" type="presParOf" srcId="{10BCE0BA-EE17-406C-A2A5-12946D9A1FD9}" destId="{187CDFDB-2728-47EE-B679-89852C682086}" srcOrd="0" destOrd="0" presId="urn:microsoft.com/office/officeart/2005/8/layout/hProcess6"/>
    <dgm:cxn modelId="{9BF3D255-B139-4F2B-9BBC-1F7A587FAAAB}" type="presParOf" srcId="{10BCE0BA-EE17-406C-A2A5-12946D9A1FD9}" destId="{419CC11E-F3D6-4834-81D2-E215888E1853}" srcOrd="1" destOrd="0" presId="urn:microsoft.com/office/officeart/2005/8/layout/hProcess6"/>
    <dgm:cxn modelId="{3D07C090-BF36-48DD-AF11-4F52F608669B}" type="presParOf" srcId="{10BCE0BA-EE17-406C-A2A5-12946D9A1FD9}" destId="{D34A1264-5130-4B36-BED2-CE1DBE40C749}" srcOrd="2" destOrd="0" presId="urn:microsoft.com/office/officeart/2005/8/layout/hProcess6"/>
    <dgm:cxn modelId="{9E2F8904-5598-43C8-B374-39671BBC2E23}" type="presParOf" srcId="{10BCE0BA-EE17-406C-A2A5-12946D9A1FD9}" destId="{90D769D8-C8F5-43F4-AC5B-7782050A2B9B}"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D8974B-FBD9-4609-AD11-73DB2804EA39}"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B8F421A6-9177-4375-8262-B2EB43075EFC}">
      <dgm:prSet custT="1"/>
      <dgm:spPr/>
      <dgm:t>
        <a:bodyPr/>
        <a:lstStyle/>
        <a:p>
          <a:pPr rtl="0"/>
          <a:r>
            <a:rPr lang="en-US" sz="1900" baseline="0" dirty="0" smtClean="0"/>
            <a:t>Continue discussions with DCS, EECD, School Boards</a:t>
          </a:r>
          <a:endParaRPr lang="en-US" sz="1900" baseline="0" dirty="0"/>
        </a:p>
      </dgm:t>
    </dgm:pt>
    <dgm:pt modelId="{CAE8AFFD-7495-4563-B567-7F7EC3D28627}" type="parTrans" cxnId="{326E9D0C-79A8-4FC3-8CBC-00311285F7B9}">
      <dgm:prSet/>
      <dgm:spPr/>
      <dgm:t>
        <a:bodyPr/>
        <a:lstStyle/>
        <a:p>
          <a:endParaRPr lang="en-US"/>
        </a:p>
      </dgm:t>
    </dgm:pt>
    <dgm:pt modelId="{FDDB494C-8258-449D-86E1-3DD1892E820A}" type="sibTrans" cxnId="{326E9D0C-79A8-4FC3-8CBC-00311285F7B9}">
      <dgm:prSet/>
      <dgm:spPr/>
      <dgm:t>
        <a:bodyPr/>
        <a:lstStyle/>
        <a:p>
          <a:endParaRPr lang="en-US"/>
        </a:p>
      </dgm:t>
    </dgm:pt>
    <dgm:pt modelId="{CF2A4AB9-3CC1-467B-9DDE-C158193B6793}">
      <dgm:prSet custT="1"/>
      <dgm:spPr/>
      <dgm:t>
        <a:bodyPr/>
        <a:lstStyle/>
        <a:p>
          <a:pPr rtl="0"/>
          <a:r>
            <a:rPr lang="en-US" sz="1900" b="0" i="0" baseline="0" dirty="0" smtClean="0"/>
            <a:t>Engage business, community learning organizations, NSCC</a:t>
          </a:r>
          <a:endParaRPr lang="en-US" sz="1900" baseline="0" dirty="0"/>
        </a:p>
      </dgm:t>
    </dgm:pt>
    <dgm:pt modelId="{6FFC0A8B-CF42-4121-837C-7FE18DEB54E1}" type="parTrans" cxnId="{BDFFF5F7-AD11-4444-A9F2-41E62BE8F6F7}">
      <dgm:prSet/>
      <dgm:spPr/>
      <dgm:t>
        <a:bodyPr/>
        <a:lstStyle/>
        <a:p>
          <a:endParaRPr lang="en-US"/>
        </a:p>
      </dgm:t>
    </dgm:pt>
    <dgm:pt modelId="{2E132681-A917-459C-A782-14B454646398}" type="sibTrans" cxnId="{BDFFF5F7-AD11-4444-A9F2-41E62BE8F6F7}">
      <dgm:prSet/>
      <dgm:spPr/>
      <dgm:t>
        <a:bodyPr/>
        <a:lstStyle/>
        <a:p>
          <a:endParaRPr lang="en-US"/>
        </a:p>
      </dgm:t>
    </dgm:pt>
    <dgm:pt modelId="{4D2FF862-0021-4B5E-B2BC-42041FA048F0}">
      <dgm:prSet custT="1"/>
      <dgm:spPr/>
      <dgm:t>
        <a:bodyPr/>
        <a:lstStyle/>
        <a:p>
          <a:pPr rtl="0"/>
          <a:r>
            <a:rPr lang="en-US" sz="1800" b="0" i="0" baseline="0" dirty="0" smtClean="0"/>
            <a:t>Continue work on virtual channel, LMI, certification, standardized resources and service standards</a:t>
          </a:r>
          <a:endParaRPr lang="en-US" sz="1800" dirty="0"/>
        </a:p>
      </dgm:t>
    </dgm:pt>
    <dgm:pt modelId="{E1E0D56F-4DDF-468C-AD62-A284B9170EB7}" type="parTrans" cxnId="{E6152F95-C1C0-4AA4-A9C5-ED67FCC07E1F}">
      <dgm:prSet/>
      <dgm:spPr/>
      <dgm:t>
        <a:bodyPr/>
        <a:lstStyle/>
        <a:p>
          <a:endParaRPr lang="en-US"/>
        </a:p>
      </dgm:t>
    </dgm:pt>
    <dgm:pt modelId="{3B125A29-9603-4DC8-8660-0A26A7222DCA}" type="sibTrans" cxnId="{E6152F95-C1C0-4AA4-A9C5-ED67FCC07E1F}">
      <dgm:prSet/>
      <dgm:spPr/>
      <dgm:t>
        <a:bodyPr/>
        <a:lstStyle/>
        <a:p>
          <a:endParaRPr lang="en-US"/>
        </a:p>
      </dgm:t>
    </dgm:pt>
    <dgm:pt modelId="{A79F4E2F-26BF-4CD2-8EAC-749BD85CCD61}">
      <dgm:prSet custT="1"/>
      <dgm:spPr/>
      <dgm:t>
        <a:bodyPr/>
        <a:lstStyle/>
        <a:p>
          <a:pPr rtl="0"/>
          <a:r>
            <a:rPr lang="en-US" sz="1900" b="0" i="0" baseline="0" dirty="0" smtClean="0"/>
            <a:t>Complete work on service delivery model</a:t>
          </a:r>
          <a:endParaRPr lang="en-US" sz="1900" baseline="0" dirty="0"/>
        </a:p>
      </dgm:t>
    </dgm:pt>
    <dgm:pt modelId="{700F3720-F221-4F8D-B6B6-807C37D800C9}" type="parTrans" cxnId="{97C7FE41-00C5-4BED-ADC1-5C70B563F4FE}">
      <dgm:prSet/>
      <dgm:spPr/>
      <dgm:t>
        <a:bodyPr/>
        <a:lstStyle/>
        <a:p>
          <a:endParaRPr lang="en-US"/>
        </a:p>
      </dgm:t>
    </dgm:pt>
    <dgm:pt modelId="{18BE3C3E-9AAA-4C04-9D60-8C9B17819C81}" type="sibTrans" cxnId="{97C7FE41-00C5-4BED-ADC1-5C70B563F4FE}">
      <dgm:prSet/>
      <dgm:spPr/>
      <dgm:t>
        <a:bodyPr/>
        <a:lstStyle/>
        <a:p>
          <a:endParaRPr lang="en-US"/>
        </a:p>
      </dgm:t>
    </dgm:pt>
    <dgm:pt modelId="{CAC619CC-D282-4B53-9C3B-AD4F3B67315F}">
      <dgm:prSet custT="1"/>
      <dgm:spPr/>
      <dgm:t>
        <a:bodyPr/>
        <a:lstStyle/>
        <a:p>
          <a:pPr rtl="0"/>
          <a:r>
            <a:rPr lang="en-US" sz="1900" dirty="0" smtClean="0"/>
            <a:t>Develop options for government</a:t>
          </a:r>
          <a:endParaRPr lang="en-US" sz="1900" dirty="0"/>
        </a:p>
      </dgm:t>
    </dgm:pt>
    <dgm:pt modelId="{F5F9BA90-DA89-45D1-8462-89D5EEDD82BE}" type="parTrans" cxnId="{EC7CF14C-B66A-4E94-9EE3-50ABD0E2FD15}">
      <dgm:prSet/>
      <dgm:spPr/>
      <dgm:t>
        <a:bodyPr/>
        <a:lstStyle/>
        <a:p>
          <a:endParaRPr lang="en-US"/>
        </a:p>
      </dgm:t>
    </dgm:pt>
    <dgm:pt modelId="{5CB98774-D3D7-4758-B4D6-BEBAE24C1707}" type="sibTrans" cxnId="{EC7CF14C-B66A-4E94-9EE3-50ABD0E2FD15}">
      <dgm:prSet/>
      <dgm:spPr/>
      <dgm:t>
        <a:bodyPr/>
        <a:lstStyle/>
        <a:p>
          <a:endParaRPr lang="en-US"/>
        </a:p>
      </dgm:t>
    </dgm:pt>
    <dgm:pt modelId="{02DCC738-4F02-415F-A7CC-89E6C4EB0F9E}">
      <dgm:prSet custT="1"/>
      <dgm:spPr/>
      <dgm:t>
        <a:bodyPr/>
        <a:lstStyle/>
        <a:p>
          <a:r>
            <a:rPr lang="en-US" sz="1800" dirty="0" smtClean="0"/>
            <a:t>Continue to engage with you on common tools, branding etc., </a:t>
          </a:r>
          <a:r>
            <a:rPr lang="en-US" sz="1800" b="1" dirty="0" smtClean="0"/>
            <a:t>and on the transition process</a:t>
          </a:r>
          <a:endParaRPr lang="en-US" sz="1800" dirty="0"/>
        </a:p>
      </dgm:t>
    </dgm:pt>
    <dgm:pt modelId="{FD2D6D19-99B2-498D-94F0-7C6492C1D9EB}" type="parTrans" cxnId="{B9EC5119-E39F-4F21-B095-1FCC55FD5F65}">
      <dgm:prSet/>
      <dgm:spPr/>
      <dgm:t>
        <a:bodyPr/>
        <a:lstStyle/>
        <a:p>
          <a:endParaRPr lang="en-US"/>
        </a:p>
      </dgm:t>
    </dgm:pt>
    <dgm:pt modelId="{9F9AAC77-92E7-45BC-B3A9-73A3ECD29A98}" type="sibTrans" cxnId="{B9EC5119-E39F-4F21-B095-1FCC55FD5F65}">
      <dgm:prSet/>
      <dgm:spPr/>
      <dgm:t>
        <a:bodyPr/>
        <a:lstStyle/>
        <a:p>
          <a:endParaRPr lang="en-US"/>
        </a:p>
      </dgm:t>
    </dgm:pt>
    <dgm:pt modelId="{02910870-3A35-4DB0-BFA2-7F0FAF3CD30F}" type="pres">
      <dgm:prSet presAssocID="{A7D8974B-FBD9-4609-AD11-73DB2804EA39}" presName="Name0" presStyleCnt="0">
        <dgm:presLayoutVars>
          <dgm:dir/>
          <dgm:resizeHandles/>
        </dgm:presLayoutVars>
      </dgm:prSet>
      <dgm:spPr/>
      <dgm:t>
        <a:bodyPr/>
        <a:lstStyle/>
        <a:p>
          <a:endParaRPr lang="en-US"/>
        </a:p>
      </dgm:t>
    </dgm:pt>
    <dgm:pt modelId="{031BACEF-7395-4338-81E7-4AA48576FA43}" type="pres">
      <dgm:prSet presAssocID="{B8F421A6-9177-4375-8262-B2EB43075EFC}" presName="compNode" presStyleCnt="0"/>
      <dgm:spPr/>
    </dgm:pt>
    <dgm:pt modelId="{CB19546F-8277-428B-8803-88FB5A05FD7C}" type="pres">
      <dgm:prSet presAssocID="{B8F421A6-9177-4375-8262-B2EB43075EFC}" presName="dummyConnPt" presStyleCnt="0"/>
      <dgm:spPr/>
    </dgm:pt>
    <dgm:pt modelId="{24216479-5D15-4CF0-9CD1-8EE57775D706}" type="pres">
      <dgm:prSet presAssocID="{B8F421A6-9177-4375-8262-B2EB43075EFC}" presName="node" presStyleLbl="node1" presStyleIdx="0" presStyleCnt="6">
        <dgm:presLayoutVars>
          <dgm:bulletEnabled val="1"/>
        </dgm:presLayoutVars>
      </dgm:prSet>
      <dgm:spPr/>
      <dgm:t>
        <a:bodyPr/>
        <a:lstStyle/>
        <a:p>
          <a:endParaRPr lang="en-US"/>
        </a:p>
      </dgm:t>
    </dgm:pt>
    <dgm:pt modelId="{E3CA705A-6721-4A04-A969-8EB01B0CFEEB}" type="pres">
      <dgm:prSet presAssocID="{FDDB494C-8258-449D-86E1-3DD1892E820A}" presName="sibTrans" presStyleLbl="bgSibTrans2D1" presStyleIdx="0" presStyleCnt="5"/>
      <dgm:spPr/>
      <dgm:t>
        <a:bodyPr/>
        <a:lstStyle/>
        <a:p>
          <a:endParaRPr lang="en-US"/>
        </a:p>
      </dgm:t>
    </dgm:pt>
    <dgm:pt modelId="{71976535-D413-45EA-BC2F-40872CFD9694}" type="pres">
      <dgm:prSet presAssocID="{CF2A4AB9-3CC1-467B-9DDE-C158193B6793}" presName="compNode" presStyleCnt="0"/>
      <dgm:spPr/>
    </dgm:pt>
    <dgm:pt modelId="{DA4BF791-021A-4498-B6B6-26CEA18A9925}" type="pres">
      <dgm:prSet presAssocID="{CF2A4AB9-3CC1-467B-9DDE-C158193B6793}" presName="dummyConnPt" presStyleCnt="0"/>
      <dgm:spPr/>
    </dgm:pt>
    <dgm:pt modelId="{E5BFC9F3-4614-4EE7-AD42-DD3BFF522345}" type="pres">
      <dgm:prSet presAssocID="{CF2A4AB9-3CC1-467B-9DDE-C158193B6793}" presName="node" presStyleLbl="node1" presStyleIdx="1" presStyleCnt="6">
        <dgm:presLayoutVars>
          <dgm:bulletEnabled val="1"/>
        </dgm:presLayoutVars>
      </dgm:prSet>
      <dgm:spPr/>
      <dgm:t>
        <a:bodyPr/>
        <a:lstStyle/>
        <a:p>
          <a:endParaRPr lang="en-US"/>
        </a:p>
      </dgm:t>
    </dgm:pt>
    <dgm:pt modelId="{B62FEFEB-1BA2-4CB5-851D-A02B9082FB98}" type="pres">
      <dgm:prSet presAssocID="{2E132681-A917-459C-A782-14B454646398}" presName="sibTrans" presStyleLbl="bgSibTrans2D1" presStyleIdx="1" presStyleCnt="5"/>
      <dgm:spPr/>
      <dgm:t>
        <a:bodyPr/>
        <a:lstStyle/>
        <a:p>
          <a:endParaRPr lang="en-US"/>
        </a:p>
      </dgm:t>
    </dgm:pt>
    <dgm:pt modelId="{70A2CC68-AB8F-4C6C-9896-8A5AECBC3816}" type="pres">
      <dgm:prSet presAssocID="{4D2FF862-0021-4B5E-B2BC-42041FA048F0}" presName="compNode" presStyleCnt="0"/>
      <dgm:spPr/>
    </dgm:pt>
    <dgm:pt modelId="{B8F53369-1DC4-4FF3-A320-9102F75FA000}" type="pres">
      <dgm:prSet presAssocID="{4D2FF862-0021-4B5E-B2BC-42041FA048F0}" presName="dummyConnPt" presStyleCnt="0"/>
      <dgm:spPr/>
    </dgm:pt>
    <dgm:pt modelId="{783067EC-A4FC-4BCD-9E32-13E4BA0FD530}" type="pres">
      <dgm:prSet presAssocID="{4D2FF862-0021-4B5E-B2BC-42041FA048F0}" presName="node" presStyleLbl="node1" presStyleIdx="2" presStyleCnt="6">
        <dgm:presLayoutVars>
          <dgm:bulletEnabled val="1"/>
        </dgm:presLayoutVars>
      </dgm:prSet>
      <dgm:spPr/>
      <dgm:t>
        <a:bodyPr/>
        <a:lstStyle/>
        <a:p>
          <a:endParaRPr lang="en-US"/>
        </a:p>
      </dgm:t>
    </dgm:pt>
    <dgm:pt modelId="{8FE05F21-E36B-4031-B28B-F86EE593D4EB}" type="pres">
      <dgm:prSet presAssocID="{3B125A29-9603-4DC8-8660-0A26A7222DCA}" presName="sibTrans" presStyleLbl="bgSibTrans2D1" presStyleIdx="2" presStyleCnt="5"/>
      <dgm:spPr/>
      <dgm:t>
        <a:bodyPr/>
        <a:lstStyle/>
        <a:p>
          <a:endParaRPr lang="en-US"/>
        </a:p>
      </dgm:t>
    </dgm:pt>
    <dgm:pt modelId="{28D5FC08-1864-410B-90E8-108493BB8F51}" type="pres">
      <dgm:prSet presAssocID="{A79F4E2F-26BF-4CD2-8EAC-749BD85CCD61}" presName="compNode" presStyleCnt="0"/>
      <dgm:spPr/>
    </dgm:pt>
    <dgm:pt modelId="{57F19A3F-F90D-4601-B2DD-C55A895AD59E}" type="pres">
      <dgm:prSet presAssocID="{A79F4E2F-26BF-4CD2-8EAC-749BD85CCD61}" presName="dummyConnPt" presStyleCnt="0"/>
      <dgm:spPr/>
    </dgm:pt>
    <dgm:pt modelId="{0D961FAC-0A76-4C1F-978F-22E5315A0185}" type="pres">
      <dgm:prSet presAssocID="{A79F4E2F-26BF-4CD2-8EAC-749BD85CCD61}" presName="node" presStyleLbl="node1" presStyleIdx="3" presStyleCnt="6">
        <dgm:presLayoutVars>
          <dgm:bulletEnabled val="1"/>
        </dgm:presLayoutVars>
      </dgm:prSet>
      <dgm:spPr/>
      <dgm:t>
        <a:bodyPr/>
        <a:lstStyle/>
        <a:p>
          <a:endParaRPr lang="en-US"/>
        </a:p>
      </dgm:t>
    </dgm:pt>
    <dgm:pt modelId="{FAD9984E-C8CA-4B5F-A425-20F50CB51184}" type="pres">
      <dgm:prSet presAssocID="{18BE3C3E-9AAA-4C04-9D60-8C9B17819C81}" presName="sibTrans" presStyleLbl="bgSibTrans2D1" presStyleIdx="3" presStyleCnt="5"/>
      <dgm:spPr/>
      <dgm:t>
        <a:bodyPr/>
        <a:lstStyle/>
        <a:p>
          <a:endParaRPr lang="en-US"/>
        </a:p>
      </dgm:t>
    </dgm:pt>
    <dgm:pt modelId="{1BB8E227-4E12-4CDA-91CC-75279AE8BDEB}" type="pres">
      <dgm:prSet presAssocID="{CAC619CC-D282-4B53-9C3B-AD4F3B67315F}" presName="compNode" presStyleCnt="0"/>
      <dgm:spPr/>
    </dgm:pt>
    <dgm:pt modelId="{8F5745A9-AB07-4561-BE84-A213BC0229E8}" type="pres">
      <dgm:prSet presAssocID="{CAC619CC-D282-4B53-9C3B-AD4F3B67315F}" presName="dummyConnPt" presStyleCnt="0"/>
      <dgm:spPr/>
    </dgm:pt>
    <dgm:pt modelId="{01DADAB0-F98A-4B63-8876-DF6651EAEA85}" type="pres">
      <dgm:prSet presAssocID="{CAC619CC-D282-4B53-9C3B-AD4F3B67315F}" presName="node" presStyleLbl="node1" presStyleIdx="4" presStyleCnt="6">
        <dgm:presLayoutVars>
          <dgm:bulletEnabled val="1"/>
        </dgm:presLayoutVars>
      </dgm:prSet>
      <dgm:spPr/>
      <dgm:t>
        <a:bodyPr/>
        <a:lstStyle/>
        <a:p>
          <a:endParaRPr lang="en-US"/>
        </a:p>
      </dgm:t>
    </dgm:pt>
    <dgm:pt modelId="{E957CAD5-77E6-4C61-9FE4-0986E9841E0E}" type="pres">
      <dgm:prSet presAssocID="{5CB98774-D3D7-4758-B4D6-BEBAE24C1707}" presName="sibTrans" presStyleLbl="bgSibTrans2D1" presStyleIdx="4" presStyleCnt="5"/>
      <dgm:spPr/>
      <dgm:t>
        <a:bodyPr/>
        <a:lstStyle/>
        <a:p>
          <a:endParaRPr lang="en-US"/>
        </a:p>
      </dgm:t>
    </dgm:pt>
    <dgm:pt modelId="{C0785FD9-5624-4A9C-9773-ADEF8776C165}" type="pres">
      <dgm:prSet presAssocID="{02DCC738-4F02-415F-A7CC-89E6C4EB0F9E}" presName="compNode" presStyleCnt="0"/>
      <dgm:spPr/>
    </dgm:pt>
    <dgm:pt modelId="{22977CFF-0A74-49CC-B078-F1E1418145C4}" type="pres">
      <dgm:prSet presAssocID="{02DCC738-4F02-415F-A7CC-89E6C4EB0F9E}" presName="dummyConnPt" presStyleCnt="0"/>
      <dgm:spPr/>
    </dgm:pt>
    <dgm:pt modelId="{80E81D55-09D5-445D-A66C-0C7632AC128C}" type="pres">
      <dgm:prSet presAssocID="{02DCC738-4F02-415F-A7CC-89E6C4EB0F9E}" presName="node" presStyleLbl="node1" presStyleIdx="5" presStyleCnt="6">
        <dgm:presLayoutVars>
          <dgm:bulletEnabled val="1"/>
        </dgm:presLayoutVars>
      </dgm:prSet>
      <dgm:spPr/>
      <dgm:t>
        <a:bodyPr/>
        <a:lstStyle/>
        <a:p>
          <a:endParaRPr lang="en-US"/>
        </a:p>
      </dgm:t>
    </dgm:pt>
  </dgm:ptLst>
  <dgm:cxnLst>
    <dgm:cxn modelId="{58B51D84-F052-4857-933C-AB7010134539}" type="presOf" srcId="{A7D8974B-FBD9-4609-AD11-73DB2804EA39}" destId="{02910870-3A35-4DB0-BFA2-7F0FAF3CD30F}" srcOrd="0" destOrd="0" presId="urn:microsoft.com/office/officeart/2005/8/layout/bProcess4"/>
    <dgm:cxn modelId="{ED643535-D505-4A85-9FF3-0227266F1167}" type="presOf" srcId="{FDDB494C-8258-449D-86E1-3DD1892E820A}" destId="{E3CA705A-6721-4A04-A969-8EB01B0CFEEB}" srcOrd="0" destOrd="0" presId="urn:microsoft.com/office/officeart/2005/8/layout/bProcess4"/>
    <dgm:cxn modelId="{0C803ED5-150C-4E22-9506-BB67686B5DF7}" type="presOf" srcId="{CAC619CC-D282-4B53-9C3B-AD4F3B67315F}" destId="{01DADAB0-F98A-4B63-8876-DF6651EAEA85}" srcOrd="0" destOrd="0" presId="urn:microsoft.com/office/officeart/2005/8/layout/bProcess4"/>
    <dgm:cxn modelId="{E6152F95-C1C0-4AA4-A9C5-ED67FCC07E1F}" srcId="{A7D8974B-FBD9-4609-AD11-73DB2804EA39}" destId="{4D2FF862-0021-4B5E-B2BC-42041FA048F0}" srcOrd="2" destOrd="0" parTransId="{E1E0D56F-4DDF-468C-AD62-A284B9170EB7}" sibTransId="{3B125A29-9603-4DC8-8660-0A26A7222DCA}"/>
    <dgm:cxn modelId="{C511E265-7A9C-4F67-9027-5910DC00EEAF}" type="presOf" srcId="{4D2FF862-0021-4B5E-B2BC-42041FA048F0}" destId="{783067EC-A4FC-4BCD-9E32-13E4BA0FD530}" srcOrd="0" destOrd="0" presId="urn:microsoft.com/office/officeart/2005/8/layout/bProcess4"/>
    <dgm:cxn modelId="{B9EC5119-E39F-4F21-B095-1FCC55FD5F65}" srcId="{A7D8974B-FBD9-4609-AD11-73DB2804EA39}" destId="{02DCC738-4F02-415F-A7CC-89E6C4EB0F9E}" srcOrd="5" destOrd="0" parTransId="{FD2D6D19-99B2-498D-94F0-7C6492C1D9EB}" sibTransId="{9F9AAC77-92E7-45BC-B3A9-73A3ECD29A98}"/>
    <dgm:cxn modelId="{00CA65A9-34DC-4A8B-954A-DCC6CE8617DF}" type="presOf" srcId="{18BE3C3E-9AAA-4C04-9D60-8C9B17819C81}" destId="{FAD9984E-C8CA-4B5F-A425-20F50CB51184}" srcOrd="0" destOrd="0" presId="urn:microsoft.com/office/officeart/2005/8/layout/bProcess4"/>
    <dgm:cxn modelId="{97C7FE41-00C5-4BED-ADC1-5C70B563F4FE}" srcId="{A7D8974B-FBD9-4609-AD11-73DB2804EA39}" destId="{A79F4E2F-26BF-4CD2-8EAC-749BD85CCD61}" srcOrd="3" destOrd="0" parTransId="{700F3720-F221-4F8D-B6B6-807C37D800C9}" sibTransId="{18BE3C3E-9AAA-4C04-9D60-8C9B17819C81}"/>
    <dgm:cxn modelId="{D30BBAA0-5EAA-4A30-838D-BB6255CDB02F}" type="presOf" srcId="{5CB98774-D3D7-4758-B4D6-BEBAE24C1707}" destId="{E957CAD5-77E6-4C61-9FE4-0986E9841E0E}" srcOrd="0" destOrd="0" presId="urn:microsoft.com/office/officeart/2005/8/layout/bProcess4"/>
    <dgm:cxn modelId="{2C23EE15-6B0F-47A6-BCB7-B1CB88ECA885}" type="presOf" srcId="{A79F4E2F-26BF-4CD2-8EAC-749BD85CCD61}" destId="{0D961FAC-0A76-4C1F-978F-22E5315A0185}" srcOrd="0" destOrd="0" presId="urn:microsoft.com/office/officeart/2005/8/layout/bProcess4"/>
    <dgm:cxn modelId="{5E1A4C60-4B74-45A4-BA5A-E79F0071E577}" type="presOf" srcId="{3B125A29-9603-4DC8-8660-0A26A7222DCA}" destId="{8FE05F21-E36B-4031-B28B-F86EE593D4EB}" srcOrd="0" destOrd="0" presId="urn:microsoft.com/office/officeart/2005/8/layout/bProcess4"/>
    <dgm:cxn modelId="{5C85B045-1F16-441C-8DA3-0DF28F9A4A67}" type="presOf" srcId="{2E132681-A917-459C-A782-14B454646398}" destId="{B62FEFEB-1BA2-4CB5-851D-A02B9082FB98}" srcOrd="0" destOrd="0" presId="urn:microsoft.com/office/officeart/2005/8/layout/bProcess4"/>
    <dgm:cxn modelId="{E93E510C-FF3B-470E-B2F2-967C9A2B7694}" type="presOf" srcId="{B8F421A6-9177-4375-8262-B2EB43075EFC}" destId="{24216479-5D15-4CF0-9CD1-8EE57775D706}" srcOrd="0" destOrd="0" presId="urn:microsoft.com/office/officeart/2005/8/layout/bProcess4"/>
    <dgm:cxn modelId="{326E9D0C-79A8-4FC3-8CBC-00311285F7B9}" srcId="{A7D8974B-FBD9-4609-AD11-73DB2804EA39}" destId="{B8F421A6-9177-4375-8262-B2EB43075EFC}" srcOrd="0" destOrd="0" parTransId="{CAE8AFFD-7495-4563-B567-7F7EC3D28627}" sibTransId="{FDDB494C-8258-449D-86E1-3DD1892E820A}"/>
    <dgm:cxn modelId="{EC7CF14C-B66A-4E94-9EE3-50ABD0E2FD15}" srcId="{A7D8974B-FBD9-4609-AD11-73DB2804EA39}" destId="{CAC619CC-D282-4B53-9C3B-AD4F3B67315F}" srcOrd="4" destOrd="0" parTransId="{F5F9BA90-DA89-45D1-8462-89D5EEDD82BE}" sibTransId="{5CB98774-D3D7-4758-B4D6-BEBAE24C1707}"/>
    <dgm:cxn modelId="{BDFFF5F7-AD11-4444-A9F2-41E62BE8F6F7}" srcId="{A7D8974B-FBD9-4609-AD11-73DB2804EA39}" destId="{CF2A4AB9-3CC1-467B-9DDE-C158193B6793}" srcOrd="1" destOrd="0" parTransId="{6FFC0A8B-CF42-4121-837C-7FE18DEB54E1}" sibTransId="{2E132681-A917-459C-A782-14B454646398}"/>
    <dgm:cxn modelId="{F973B6DC-2360-4092-BB25-D186E5BC2F6D}" type="presOf" srcId="{02DCC738-4F02-415F-A7CC-89E6C4EB0F9E}" destId="{80E81D55-09D5-445D-A66C-0C7632AC128C}" srcOrd="0" destOrd="0" presId="urn:microsoft.com/office/officeart/2005/8/layout/bProcess4"/>
    <dgm:cxn modelId="{ED740AC5-E59D-4739-9379-0FCAB95A5079}" type="presOf" srcId="{CF2A4AB9-3CC1-467B-9DDE-C158193B6793}" destId="{E5BFC9F3-4614-4EE7-AD42-DD3BFF522345}" srcOrd="0" destOrd="0" presId="urn:microsoft.com/office/officeart/2005/8/layout/bProcess4"/>
    <dgm:cxn modelId="{64C0F2B3-EC60-4E9D-A8AF-7D27B72D89E2}" type="presParOf" srcId="{02910870-3A35-4DB0-BFA2-7F0FAF3CD30F}" destId="{031BACEF-7395-4338-81E7-4AA48576FA43}" srcOrd="0" destOrd="0" presId="urn:microsoft.com/office/officeart/2005/8/layout/bProcess4"/>
    <dgm:cxn modelId="{25708D08-355F-4477-87E9-04FE9868641A}" type="presParOf" srcId="{031BACEF-7395-4338-81E7-4AA48576FA43}" destId="{CB19546F-8277-428B-8803-88FB5A05FD7C}" srcOrd="0" destOrd="0" presId="urn:microsoft.com/office/officeart/2005/8/layout/bProcess4"/>
    <dgm:cxn modelId="{70C2D837-BDB9-4510-9B2F-32B763D4DFDD}" type="presParOf" srcId="{031BACEF-7395-4338-81E7-4AA48576FA43}" destId="{24216479-5D15-4CF0-9CD1-8EE57775D706}" srcOrd="1" destOrd="0" presId="urn:microsoft.com/office/officeart/2005/8/layout/bProcess4"/>
    <dgm:cxn modelId="{ACFCB79A-02F1-48BE-8055-A0B41CDEE671}" type="presParOf" srcId="{02910870-3A35-4DB0-BFA2-7F0FAF3CD30F}" destId="{E3CA705A-6721-4A04-A969-8EB01B0CFEEB}" srcOrd="1" destOrd="0" presId="urn:microsoft.com/office/officeart/2005/8/layout/bProcess4"/>
    <dgm:cxn modelId="{A8036969-8C0C-4573-8833-3DF929E48A32}" type="presParOf" srcId="{02910870-3A35-4DB0-BFA2-7F0FAF3CD30F}" destId="{71976535-D413-45EA-BC2F-40872CFD9694}" srcOrd="2" destOrd="0" presId="urn:microsoft.com/office/officeart/2005/8/layout/bProcess4"/>
    <dgm:cxn modelId="{9DC75405-82E2-4351-9D60-233F131B24F8}" type="presParOf" srcId="{71976535-D413-45EA-BC2F-40872CFD9694}" destId="{DA4BF791-021A-4498-B6B6-26CEA18A9925}" srcOrd="0" destOrd="0" presId="urn:microsoft.com/office/officeart/2005/8/layout/bProcess4"/>
    <dgm:cxn modelId="{CE10CD62-B3BD-4754-A8E0-02AB069B05A7}" type="presParOf" srcId="{71976535-D413-45EA-BC2F-40872CFD9694}" destId="{E5BFC9F3-4614-4EE7-AD42-DD3BFF522345}" srcOrd="1" destOrd="0" presId="urn:microsoft.com/office/officeart/2005/8/layout/bProcess4"/>
    <dgm:cxn modelId="{DCDEF6CA-18FE-41D4-AA47-77EF618A3828}" type="presParOf" srcId="{02910870-3A35-4DB0-BFA2-7F0FAF3CD30F}" destId="{B62FEFEB-1BA2-4CB5-851D-A02B9082FB98}" srcOrd="3" destOrd="0" presId="urn:microsoft.com/office/officeart/2005/8/layout/bProcess4"/>
    <dgm:cxn modelId="{F308497C-D399-4487-AD2D-4E3B98F1847B}" type="presParOf" srcId="{02910870-3A35-4DB0-BFA2-7F0FAF3CD30F}" destId="{70A2CC68-AB8F-4C6C-9896-8A5AECBC3816}" srcOrd="4" destOrd="0" presId="urn:microsoft.com/office/officeart/2005/8/layout/bProcess4"/>
    <dgm:cxn modelId="{B5CE047F-C668-48C6-BAEE-957E76640652}" type="presParOf" srcId="{70A2CC68-AB8F-4C6C-9896-8A5AECBC3816}" destId="{B8F53369-1DC4-4FF3-A320-9102F75FA000}" srcOrd="0" destOrd="0" presId="urn:microsoft.com/office/officeart/2005/8/layout/bProcess4"/>
    <dgm:cxn modelId="{3E8987F3-A0FF-461F-B206-78FB04212618}" type="presParOf" srcId="{70A2CC68-AB8F-4C6C-9896-8A5AECBC3816}" destId="{783067EC-A4FC-4BCD-9E32-13E4BA0FD530}" srcOrd="1" destOrd="0" presId="urn:microsoft.com/office/officeart/2005/8/layout/bProcess4"/>
    <dgm:cxn modelId="{E64D6B37-7E5D-4924-BC30-80E37B72461A}" type="presParOf" srcId="{02910870-3A35-4DB0-BFA2-7F0FAF3CD30F}" destId="{8FE05F21-E36B-4031-B28B-F86EE593D4EB}" srcOrd="5" destOrd="0" presId="urn:microsoft.com/office/officeart/2005/8/layout/bProcess4"/>
    <dgm:cxn modelId="{D1DEA736-9E40-4A02-978B-72E23450632C}" type="presParOf" srcId="{02910870-3A35-4DB0-BFA2-7F0FAF3CD30F}" destId="{28D5FC08-1864-410B-90E8-108493BB8F51}" srcOrd="6" destOrd="0" presId="urn:microsoft.com/office/officeart/2005/8/layout/bProcess4"/>
    <dgm:cxn modelId="{D65BF11C-F9E8-41D8-A6B9-321023A9E78B}" type="presParOf" srcId="{28D5FC08-1864-410B-90E8-108493BB8F51}" destId="{57F19A3F-F90D-4601-B2DD-C55A895AD59E}" srcOrd="0" destOrd="0" presId="urn:microsoft.com/office/officeart/2005/8/layout/bProcess4"/>
    <dgm:cxn modelId="{6394256D-BA4B-4723-9A07-6D70C30D3741}" type="presParOf" srcId="{28D5FC08-1864-410B-90E8-108493BB8F51}" destId="{0D961FAC-0A76-4C1F-978F-22E5315A0185}" srcOrd="1" destOrd="0" presId="urn:microsoft.com/office/officeart/2005/8/layout/bProcess4"/>
    <dgm:cxn modelId="{3DD5D26E-D4AF-4F9F-BED4-6243A3AA203F}" type="presParOf" srcId="{02910870-3A35-4DB0-BFA2-7F0FAF3CD30F}" destId="{FAD9984E-C8CA-4B5F-A425-20F50CB51184}" srcOrd="7" destOrd="0" presId="urn:microsoft.com/office/officeart/2005/8/layout/bProcess4"/>
    <dgm:cxn modelId="{CADA7A57-D953-42F6-925D-BAD9FB317889}" type="presParOf" srcId="{02910870-3A35-4DB0-BFA2-7F0FAF3CD30F}" destId="{1BB8E227-4E12-4CDA-91CC-75279AE8BDEB}" srcOrd="8" destOrd="0" presId="urn:microsoft.com/office/officeart/2005/8/layout/bProcess4"/>
    <dgm:cxn modelId="{D7ECCF4F-189B-400C-86BC-D92F3E13690C}" type="presParOf" srcId="{1BB8E227-4E12-4CDA-91CC-75279AE8BDEB}" destId="{8F5745A9-AB07-4561-BE84-A213BC0229E8}" srcOrd="0" destOrd="0" presId="urn:microsoft.com/office/officeart/2005/8/layout/bProcess4"/>
    <dgm:cxn modelId="{F3D44C19-4C6D-49F6-8F08-05CC2A052954}" type="presParOf" srcId="{1BB8E227-4E12-4CDA-91CC-75279AE8BDEB}" destId="{01DADAB0-F98A-4B63-8876-DF6651EAEA85}" srcOrd="1" destOrd="0" presId="urn:microsoft.com/office/officeart/2005/8/layout/bProcess4"/>
    <dgm:cxn modelId="{7FB14C6F-803E-4755-AA12-D86AC456E5C1}" type="presParOf" srcId="{02910870-3A35-4DB0-BFA2-7F0FAF3CD30F}" destId="{E957CAD5-77E6-4C61-9FE4-0986E9841E0E}" srcOrd="9" destOrd="0" presId="urn:microsoft.com/office/officeart/2005/8/layout/bProcess4"/>
    <dgm:cxn modelId="{6842A1B3-1A84-445C-921C-478A03FD5921}" type="presParOf" srcId="{02910870-3A35-4DB0-BFA2-7F0FAF3CD30F}" destId="{C0785FD9-5624-4A9C-9773-ADEF8776C165}" srcOrd="10" destOrd="0" presId="urn:microsoft.com/office/officeart/2005/8/layout/bProcess4"/>
    <dgm:cxn modelId="{324D7D52-63EF-483C-866C-2D2EE5E70B8A}" type="presParOf" srcId="{C0785FD9-5624-4A9C-9773-ADEF8776C165}" destId="{22977CFF-0A74-49CC-B078-F1E1418145C4}" srcOrd="0" destOrd="0" presId="urn:microsoft.com/office/officeart/2005/8/layout/bProcess4"/>
    <dgm:cxn modelId="{0CC8DA51-64B0-4D93-800E-F026628033E2}" type="presParOf" srcId="{C0785FD9-5624-4A9C-9773-ADEF8776C165}" destId="{80E81D55-09D5-445D-A66C-0C7632AC128C}"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12AE1-19AE-46A6-B134-583D0508BD48}">
      <dsp:nvSpPr>
        <dsp:cNvPr id="0" name=""/>
        <dsp:cNvSpPr/>
      </dsp:nvSpPr>
      <dsp:spPr>
        <a:xfrm>
          <a:off x="1035765" y="37838"/>
          <a:ext cx="1816257" cy="18162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CA" sz="1800" b="1" kern="1200" dirty="0" smtClean="0">
              <a:solidFill>
                <a:schemeClr val="bg1">
                  <a:lumMod val="95000"/>
                </a:schemeClr>
              </a:solidFill>
            </a:rPr>
            <a:t>Economy</a:t>
          </a:r>
          <a:endParaRPr lang="en-CA" sz="1800" b="1" kern="1200" dirty="0">
            <a:solidFill>
              <a:schemeClr val="bg1">
                <a:lumMod val="95000"/>
              </a:schemeClr>
            </a:solidFill>
          </a:endParaRPr>
        </a:p>
      </dsp:txBody>
      <dsp:txXfrm>
        <a:off x="1277932" y="355683"/>
        <a:ext cx="1331922" cy="817315"/>
      </dsp:txXfrm>
    </dsp:sp>
    <dsp:sp modelId="{1C3BEB02-382D-45EC-90E0-40231C6B316A}">
      <dsp:nvSpPr>
        <dsp:cNvPr id="0" name=""/>
        <dsp:cNvSpPr/>
      </dsp:nvSpPr>
      <dsp:spPr>
        <a:xfrm>
          <a:off x="1691131" y="1172999"/>
          <a:ext cx="1816257" cy="18162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CA" sz="1800" b="1" kern="1200" dirty="0" smtClean="0">
              <a:solidFill>
                <a:schemeClr val="bg1">
                  <a:lumMod val="95000"/>
                </a:schemeClr>
              </a:solidFill>
            </a:rPr>
            <a:t>Workforce</a:t>
          </a:r>
          <a:endParaRPr lang="en-CA" sz="1800" b="1" kern="1200" dirty="0">
            <a:solidFill>
              <a:schemeClr val="bg1">
                <a:lumMod val="95000"/>
              </a:schemeClr>
            </a:solidFill>
          </a:endParaRPr>
        </a:p>
      </dsp:txBody>
      <dsp:txXfrm>
        <a:off x="2246603" y="1642199"/>
        <a:ext cx="1089754" cy="998941"/>
      </dsp:txXfrm>
    </dsp:sp>
    <dsp:sp modelId="{B8A205FF-F337-4816-AFE0-E255680E1A22}">
      <dsp:nvSpPr>
        <dsp:cNvPr id="0" name=""/>
        <dsp:cNvSpPr/>
      </dsp:nvSpPr>
      <dsp:spPr>
        <a:xfrm>
          <a:off x="370827" y="1179992"/>
          <a:ext cx="1816257" cy="18162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CA" sz="1800" b="1" kern="1200" dirty="0" smtClean="0">
              <a:solidFill>
                <a:schemeClr val="bg1">
                  <a:lumMod val="95000"/>
                </a:schemeClr>
              </a:solidFill>
            </a:rPr>
            <a:t>Population</a:t>
          </a:r>
        </a:p>
      </dsp:txBody>
      <dsp:txXfrm>
        <a:off x="541858" y="1649192"/>
        <a:ext cx="1089754" cy="998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CC11E-F3D6-4834-81D2-E215888E1853}">
      <dsp:nvSpPr>
        <dsp:cNvPr id="0" name=""/>
        <dsp:cNvSpPr/>
      </dsp:nvSpPr>
      <dsp:spPr>
        <a:xfrm>
          <a:off x="1815853" y="661019"/>
          <a:ext cx="6357802" cy="2295030"/>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0" i="0" kern="1200" baseline="0" dirty="0" smtClean="0">
              <a:latin typeface="Calibri" panose="020F0502020204030204" pitchFamily="34" charset="0"/>
            </a:rPr>
            <a:t>Client-focused service delivery</a:t>
          </a:r>
          <a:endParaRPr lang="en-US" sz="1600" kern="1200" dirty="0">
            <a:latin typeface="Calibri" panose="020F0502020204030204" pitchFamily="34" charset="0"/>
          </a:endParaRPr>
        </a:p>
        <a:p>
          <a:pPr marL="171450" lvl="1" indent="-171450" algn="l" defTabSz="711200" rtl="0">
            <a:lnSpc>
              <a:spcPct val="90000"/>
            </a:lnSpc>
            <a:spcBef>
              <a:spcPct val="0"/>
            </a:spcBef>
            <a:spcAft>
              <a:spcPct val="15000"/>
            </a:spcAft>
            <a:buChar char="••"/>
          </a:pPr>
          <a:endParaRPr lang="en-US" sz="1600" kern="1200" dirty="0">
            <a:latin typeface="Calibri" panose="020F0502020204030204" pitchFamily="34" charset="0"/>
          </a:endParaRPr>
        </a:p>
        <a:p>
          <a:pPr marL="171450" lvl="1" indent="-171450" algn="l" defTabSz="711200" rtl="0">
            <a:lnSpc>
              <a:spcPct val="90000"/>
            </a:lnSpc>
            <a:spcBef>
              <a:spcPct val="0"/>
            </a:spcBef>
            <a:spcAft>
              <a:spcPct val="15000"/>
            </a:spcAft>
            <a:buChar char="••"/>
          </a:pPr>
          <a:r>
            <a:rPr lang="en-US" sz="1600" b="0" i="0" kern="1200" baseline="0" smtClean="0">
              <a:latin typeface="Calibri" panose="020F0502020204030204" pitchFamily="34" charset="0"/>
            </a:rPr>
            <a:t>Service </a:t>
          </a:r>
          <a:r>
            <a:rPr lang="en-US" sz="1600" b="0" i="0" kern="1200" baseline="0" dirty="0" smtClean="0">
              <a:latin typeface="Calibri" panose="020F0502020204030204" pitchFamily="34" charset="0"/>
            </a:rPr>
            <a:t>excellence</a:t>
          </a:r>
          <a:endParaRPr lang="en-US" sz="1600" kern="1200" dirty="0">
            <a:latin typeface="Calibri" panose="020F0502020204030204" pitchFamily="34" charset="0"/>
          </a:endParaRPr>
        </a:p>
        <a:p>
          <a:pPr marL="171450" lvl="1" indent="-171450" algn="l" defTabSz="711200" rtl="0">
            <a:lnSpc>
              <a:spcPct val="90000"/>
            </a:lnSpc>
            <a:spcBef>
              <a:spcPct val="0"/>
            </a:spcBef>
            <a:spcAft>
              <a:spcPct val="15000"/>
            </a:spcAft>
            <a:buChar char="••"/>
          </a:pPr>
          <a:endParaRPr lang="en-US" sz="1600" kern="1200" dirty="0">
            <a:latin typeface="Calibri" panose="020F0502020204030204" pitchFamily="34" charset="0"/>
          </a:endParaRPr>
        </a:p>
        <a:p>
          <a:pPr marL="171450" lvl="1" indent="-171450" algn="l" defTabSz="711200" rtl="0">
            <a:lnSpc>
              <a:spcPct val="90000"/>
            </a:lnSpc>
            <a:spcBef>
              <a:spcPct val="0"/>
            </a:spcBef>
            <a:spcAft>
              <a:spcPct val="15000"/>
            </a:spcAft>
            <a:buChar char="••"/>
          </a:pPr>
          <a:r>
            <a:rPr lang="en-US" sz="1600" b="0" i="0" kern="1200" baseline="0" dirty="0" smtClean="0">
              <a:latin typeface="Calibri" panose="020F0502020204030204" pitchFamily="34" charset="0"/>
            </a:rPr>
            <a:t>Maximum reach and access</a:t>
          </a:r>
          <a:endParaRPr lang="en-US" sz="1600" kern="1200" dirty="0">
            <a:latin typeface="Calibri" panose="020F0502020204030204" pitchFamily="34" charset="0"/>
          </a:endParaRPr>
        </a:p>
      </dsp:txBody>
      <dsp:txXfrm>
        <a:off x="3405304" y="1005274"/>
        <a:ext cx="3965091" cy="1606521"/>
      </dsp:txXfrm>
    </dsp:sp>
    <dsp:sp modelId="{90D769D8-C8F5-43F4-AC5B-7782050A2B9B}">
      <dsp:nvSpPr>
        <dsp:cNvPr id="0" name=""/>
        <dsp:cNvSpPr/>
      </dsp:nvSpPr>
      <dsp:spPr>
        <a:xfrm>
          <a:off x="0" y="418615"/>
          <a:ext cx="2745204" cy="273572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b="0" i="0" kern="1200" baseline="0" dirty="0" smtClean="0">
              <a:latin typeface="Calibri" panose="020F0502020204030204" pitchFamily="34" charset="0"/>
            </a:rPr>
            <a:t>Advancing Nova </a:t>
          </a:r>
          <a:r>
            <a:rPr lang="en-US" sz="1600" b="0" i="0" kern="1200" baseline="0" dirty="0" err="1" smtClean="0">
              <a:latin typeface="Calibri" panose="020F0502020204030204" pitchFamily="34" charset="0"/>
            </a:rPr>
            <a:t>Scotians</a:t>
          </a:r>
          <a:r>
            <a:rPr lang="en-US" sz="1600" b="0" i="0" kern="1200" baseline="0" dirty="0" smtClean="0">
              <a:latin typeface="Calibri" panose="020F0502020204030204" pitchFamily="34" charset="0"/>
            </a:rPr>
            <a:t> along a workforce continuum and ensuring a current and future </a:t>
          </a:r>
          <a:r>
            <a:rPr lang="en-US" sz="1600" b="0" i="0" kern="1200" baseline="0" dirty="0" err="1" smtClean="0">
              <a:latin typeface="Calibri" panose="020F0502020204030204" pitchFamily="34" charset="0"/>
            </a:rPr>
            <a:t>labour</a:t>
          </a:r>
          <a:r>
            <a:rPr lang="en-US" sz="1600" b="0" i="0" kern="1200" baseline="0" dirty="0" smtClean="0">
              <a:latin typeface="Calibri" panose="020F0502020204030204" pitchFamily="34" charset="0"/>
            </a:rPr>
            <a:t> supply for NS </a:t>
          </a:r>
          <a:r>
            <a:rPr lang="en-US" sz="1600" b="0" i="0" kern="1200" baseline="0" smtClean="0">
              <a:latin typeface="Calibri" panose="020F0502020204030204" pitchFamily="34" charset="0"/>
            </a:rPr>
            <a:t>employers through…</a:t>
          </a:r>
          <a:endParaRPr lang="en-US" sz="1600" kern="1200" dirty="0">
            <a:latin typeface="Calibri" panose="020F0502020204030204" pitchFamily="34" charset="0"/>
          </a:endParaRPr>
        </a:p>
      </dsp:txBody>
      <dsp:txXfrm>
        <a:off x="402026" y="819253"/>
        <a:ext cx="1941152" cy="19344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A705A-6721-4A04-A969-8EB01B0CFEEB}">
      <dsp:nvSpPr>
        <dsp:cNvPr id="0" name=""/>
        <dsp:cNvSpPr/>
      </dsp:nvSpPr>
      <dsp:spPr>
        <a:xfrm rot="5400000">
          <a:off x="819401" y="1151056"/>
          <a:ext cx="1794624" cy="21664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216479-5D15-4CF0-9CD1-8EE57775D706}">
      <dsp:nvSpPr>
        <dsp:cNvPr id="0" name=""/>
        <dsp:cNvSpPr/>
      </dsp:nvSpPr>
      <dsp:spPr>
        <a:xfrm>
          <a:off x="1229913" y="2289"/>
          <a:ext cx="2407152" cy="14442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baseline="0" dirty="0" smtClean="0"/>
            <a:t>Continue discussions with DCS, EECD, School Boards</a:t>
          </a:r>
          <a:endParaRPr lang="en-US" sz="1900" kern="1200" baseline="0" dirty="0"/>
        </a:p>
      </dsp:txBody>
      <dsp:txXfrm>
        <a:off x="1272215" y="44591"/>
        <a:ext cx="2322548" cy="1359687"/>
      </dsp:txXfrm>
    </dsp:sp>
    <dsp:sp modelId="{B62FEFEB-1BA2-4CB5-851D-A02B9082FB98}">
      <dsp:nvSpPr>
        <dsp:cNvPr id="0" name=""/>
        <dsp:cNvSpPr/>
      </dsp:nvSpPr>
      <dsp:spPr>
        <a:xfrm rot="5400000">
          <a:off x="819401" y="2956420"/>
          <a:ext cx="1794624" cy="21664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BFC9F3-4614-4EE7-AD42-DD3BFF522345}">
      <dsp:nvSpPr>
        <dsp:cNvPr id="0" name=""/>
        <dsp:cNvSpPr/>
      </dsp:nvSpPr>
      <dsp:spPr>
        <a:xfrm>
          <a:off x="1229913" y="1807653"/>
          <a:ext cx="2407152" cy="14442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0" i="0" kern="1200" baseline="0" dirty="0" smtClean="0"/>
            <a:t>Engage business, community learning organizations, NSCC</a:t>
          </a:r>
          <a:endParaRPr lang="en-US" sz="1900" kern="1200" baseline="0" dirty="0"/>
        </a:p>
      </dsp:txBody>
      <dsp:txXfrm>
        <a:off x="1272215" y="1849955"/>
        <a:ext cx="2322548" cy="1359687"/>
      </dsp:txXfrm>
    </dsp:sp>
    <dsp:sp modelId="{8FE05F21-E36B-4031-B28B-F86EE593D4EB}">
      <dsp:nvSpPr>
        <dsp:cNvPr id="0" name=""/>
        <dsp:cNvSpPr/>
      </dsp:nvSpPr>
      <dsp:spPr>
        <a:xfrm>
          <a:off x="1722083" y="3859102"/>
          <a:ext cx="3190772" cy="21664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3067EC-A4FC-4BCD-9E32-13E4BA0FD530}">
      <dsp:nvSpPr>
        <dsp:cNvPr id="0" name=""/>
        <dsp:cNvSpPr/>
      </dsp:nvSpPr>
      <dsp:spPr>
        <a:xfrm>
          <a:off x="1229913" y="3613017"/>
          <a:ext cx="2407152" cy="14442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0" i="0" kern="1200" baseline="0" dirty="0" smtClean="0"/>
            <a:t>Continue work on virtual channel, LMI, certification, standardized resources and service standards</a:t>
          </a:r>
          <a:endParaRPr lang="en-US" sz="1800" kern="1200" dirty="0"/>
        </a:p>
      </dsp:txBody>
      <dsp:txXfrm>
        <a:off x="1272215" y="3655319"/>
        <a:ext cx="2322548" cy="1359687"/>
      </dsp:txXfrm>
    </dsp:sp>
    <dsp:sp modelId="{FAD9984E-C8CA-4B5F-A425-20F50CB51184}">
      <dsp:nvSpPr>
        <dsp:cNvPr id="0" name=""/>
        <dsp:cNvSpPr/>
      </dsp:nvSpPr>
      <dsp:spPr>
        <a:xfrm rot="16200000">
          <a:off x="4020914" y="2956420"/>
          <a:ext cx="1794624" cy="21664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961FAC-0A76-4C1F-978F-22E5315A0185}">
      <dsp:nvSpPr>
        <dsp:cNvPr id="0" name=""/>
        <dsp:cNvSpPr/>
      </dsp:nvSpPr>
      <dsp:spPr>
        <a:xfrm>
          <a:off x="4431425" y="3613017"/>
          <a:ext cx="2407152" cy="14442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0" i="0" kern="1200" baseline="0" dirty="0" smtClean="0"/>
            <a:t>Complete work on service delivery model</a:t>
          </a:r>
          <a:endParaRPr lang="en-US" sz="1900" kern="1200" baseline="0" dirty="0"/>
        </a:p>
      </dsp:txBody>
      <dsp:txXfrm>
        <a:off x="4473727" y="3655319"/>
        <a:ext cx="2322548" cy="1359687"/>
      </dsp:txXfrm>
    </dsp:sp>
    <dsp:sp modelId="{E957CAD5-77E6-4C61-9FE4-0986E9841E0E}">
      <dsp:nvSpPr>
        <dsp:cNvPr id="0" name=""/>
        <dsp:cNvSpPr/>
      </dsp:nvSpPr>
      <dsp:spPr>
        <a:xfrm rot="16200000">
          <a:off x="4020914" y="1151056"/>
          <a:ext cx="1794624" cy="21664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DADAB0-F98A-4B63-8876-DF6651EAEA85}">
      <dsp:nvSpPr>
        <dsp:cNvPr id="0" name=""/>
        <dsp:cNvSpPr/>
      </dsp:nvSpPr>
      <dsp:spPr>
        <a:xfrm>
          <a:off x="4431425" y="1807653"/>
          <a:ext cx="2407152" cy="14442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Develop options for government</a:t>
          </a:r>
          <a:endParaRPr lang="en-US" sz="1900" kern="1200" dirty="0"/>
        </a:p>
      </dsp:txBody>
      <dsp:txXfrm>
        <a:off x="4473727" y="1849955"/>
        <a:ext cx="2322548" cy="1359687"/>
      </dsp:txXfrm>
    </dsp:sp>
    <dsp:sp modelId="{80E81D55-09D5-445D-A66C-0C7632AC128C}">
      <dsp:nvSpPr>
        <dsp:cNvPr id="0" name=""/>
        <dsp:cNvSpPr/>
      </dsp:nvSpPr>
      <dsp:spPr>
        <a:xfrm>
          <a:off x="4431425" y="2289"/>
          <a:ext cx="2407152" cy="14442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Continue to engage with you on common tools, branding etc., </a:t>
          </a:r>
          <a:r>
            <a:rPr lang="en-US" sz="1800" b="1" kern="1200" dirty="0" smtClean="0"/>
            <a:t>and on the transition process</a:t>
          </a:r>
          <a:endParaRPr lang="en-US" sz="1800" kern="1200" dirty="0"/>
        </a:p>
      </dsp:txBody>
      <dsp:txXfrm>
        <a:off x="4473727" y="44591"/>
        <a:ext cx="2322548" cy="135968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1C2E943D-E300-42CF-886F-FC75DE923CB9}" type="datetimeFigureOut">
              <a:rPr lang="en-US" smtClean="0"/>
              <a:t>3/9/2015</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7A2416A7-9B39-4CC7-959E-3B0B039FAD04}" type="slidenum">
              <a:rPr lang="en-US" smtClean="0"/>
              <a:t>‹#›</a:t>
            </a:fld>
            <a:endParaRPr lang="en-US"/>
          </a:p>
        </p:txBody>
      </p:sp>
    </p:spTree>
    <p:extLst>
      <p:ext uri="{BB962C8B-B14F-4D97-AF65-F5344CB8AC3E}">
        <p14:creationId xmlns:p14="http://schemas.microsoft.com/office/powerpoint/2010/main" val="1703473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215515A-5A45-4BF6-965F-BBF0C4CB62A7}" type="datetimeFigureOut">
              <a:rPr lang="en-US" smtClean="0"/>
              <a:t>3/9/2015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5F44CFE-EB49-4D70-AD07-389B249F725B}" type="slidenum">
              <a:rPr lang="en-US" smtClean="0"/>
              <a:t>‹#›</a:t>
            </a:fld>
            <a:endParaRPr lang="en-US"/>
          </a:p>
        </p:txBody>
      </p:sp>
    </p:spTree>
    <p:extLst>
      <p:ext uri="{BB962C8B-B14F-4D97-AF65-F5344CB8AC3E}">
        <p14:creationId xmlns:p14="http://schemas.microsoft.com/office/powerpoint/2010/main" val="3436143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44CFE-EB49-4D70-AD07-389B249F725B}" type="slidenum">
              <a:rPr lang="en-US" smtClean="0"/>
              <a:t>3</a:t>
            </a:fld>
            <a:endParaRPr lang="en-US"/>
          </a:p>
        </p:txBody>
      </p:sp>
    </p:spTree>
    <p:extLst>
      <p:ext uri="{BB962C8B-B14F-4D97-AF65-F5344CB8AC3E}">
        <p14:creationId xmlns:p14="http://schemas.microsoft.com/office/powerpoint/2010/main" val="730497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baseline="0" dirty="0" smtClean="0"/>
              <a:t>We want to accept Group ATN’s recommendations</a:t>
            </a:r>
          </a:p>
          <a:p>
            <a:pPr marL="174982" indent="-174982">
              <a:buFontTx/>
              <a:buChar char="-"/>
            </a:pPr>
            <a:r>
              <a:rPr lang="en-US" baseline="0" dirty="0" smtClean="0"/>
              <a:t>People will ask about our commitment to specialized groups:  we can commit to retaining a focus on these groups as key client groups who we want to support to attach to the </a:t>
            </a:r>
            <a:r>
              <a:rPr lang="en-US" baseline="0" dirty="0" err="1" smtClean="0"/>
              <a:t>labour</a:t>
            </a:r>
            <a:r>
              <a:rPr lang="en-US" baseline="0" dirty="0" smtClean="0"/>
              <a:t> market</a:t>
            </a:r>
          </a:p>
          <a:p>
            <a:pPr marL="174982" indent="-174982">
              <a:buFontTx/>
              <a:buChar char="-"/>
            </a:pPr>
            <a:r>
              <a:rPr lang="en-US" baseline="0" dirty="0" smtClean="0"/>
              <a:t>People will see the term RFP highlighted as a recommendation; we want to start to socialize this now, be open and transparent, allow them to start to prepare with partnerships, etc.</a:t>
            </a:r>
          </a:p>
          <a:p>
            <a:pPr marL="174982" indent="-174982">
              <a:buFontTx/>
              <a:buChar char="-"/>
            </a:pPr>
            <a:r>
              <a:rPr lang="en-US" baseline="0" dirty="0" smtClean="0"/>
              <a:t>Based on the positive response to date to the NSCDA pilot, we expect that people will be excited about the focus on service excellence, and anxious to have access to better tools and resources.</a:t>
            </a:r>
          </a:p>
          <a:p>
            <a:pPr marL="174982" indent="-174982">
              <a:buFontTx/>
              <a:buChar char="-"/>
            </a:pPr>
            <a:r>
              <a:rPr lang="en-US" baseline="0" dirty="0" smtClean="0"/>
              <a:t>People may question how they will handle increased client work with an expansion to a wider clientele. We can acknowledge that this will be taken into consideration when developing the new service delivery framework.</a:t>
            </a:r>
          </a:p>
          <a:p>
            <a:pPr marL="174982" indent="-174982">
              <a:buFontTx/>
              <a:buChar char="-"/>
            </a:pPr>
            <a:r>
              <a:rPr lang="en-US" baseline="0" dirty="0" smtClean="0"/>
              <a:t>People may question what ‘integration’ means when presented with the term from the report; I think we need to be honest in pointing out best practices that show service integration with clear client pathways as a preferred option, while maintaining commitment to specialized services to those who require it.</a:t>
            </a:r>
          </a:p>
          <a:p>
            <a:endParaRPr lang="en-US" baseline="0" dirty="0" smtClean="0"/>
          </a:p>
        </p:txBody>
      </p:sp>
      <p:sp>
        <p:nvSpPr>
          <p:cNvPr id="4" name="Footer Placeholder 3"/>
          <p:cNvSpPr>
            <a:spLocks noGrp="1"/>
          </p:cNvSpPr>
          <p:nvPr>
            <p:ph type="ftr" sz="quarter" idx="10"/>
          </p:nvPr>
        </p:nvSpPr>
        <p:spPr/>
        <p:txBody>
          <a:bodyPr/>
          <a:lstStyle/>
          <a:p>
            <a:pPr>
              <a:defRPr/>
            </a:pPr>
            <a:r>
              <a:rPr lang="en-US" altLang="en-US" smtClean="0"/>
              <a:t>Confidental Advice to Minister</a:t>
            </a:r>
            <a:endParaRPr lang="en-US" altLang="en-US"/>
          </a:p>
        </p:txBody>
      </p:sp>
      <p:sp>
        <p:nvSpPr>
          <p:cNvPr id="5" name="Slide Number Placeholder 4"/>
          <p:cNvSpPr>
            <a:spLocks noGrp="1"/>
          </p:cNvSpPr>
          <p:nvPr>
            <p:ph type="sldNum" sz="quarter" idx="11"/>
          </p:nvPr>
        </p:nvSpPr>
        <p:spPr/>
        <p:txBody>
          <a:bodyPr/>
          <a:lstStyle/>
          <a:p>
            <a:pPr>
              <a:defRPr/>
            </a:pPr>
            <a:fld id="{89AA0C73-7EBA-4A49-8985-EC9822D9B5CE}" type="slidenum">
              <a:rPr lang="en-US" altLang="en-US" smtClean="0"/>
              <a:pPr>
                <a:defRPr/>
              </a:pPr>
              <a:t>14</a:t>
            </a:fld>
            <a:endParaRPr lang="en-US" altLang="en-US"/>
          </a:p>
        </p:txBody>
      </p:sp>
    </p:spTree>
    <p:extLst>
      <p:ext uri="{BB962C8B-B14F-4D97-AF65-F5344CB8AC3E}">
        <p14:creationId xmlns:p14="http://schemas.microsoft.com/office/powerpoint/2010/main" val="3092798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organizations:</a:t>
            </a:r>
          </a:p>
          <a:p>
            <a:r>
              <a:rPr lang="en-US" dirty="0" err="1" smtClean="0"/>
              <a:t>PeopleWorx</a:t>
            </a:r>
            <a:r>
              <a:rPr lang="en-US" dirty="0" smtClean="0"/>
              <a:t>, Community Inc. in the valley</a:t>
            </a:r>
          </a:p>
          <a:p>
            <a:r>
              <a:rPr lang="en-US" dirty="0" smtClean="0"/>
              <a:t>Job Search Centre in Windsor</a:t>
            </a:r>
          </a:p>
          <a:p>
            <a:r>
              <a:rPr lang="en-US" dirty="0" smtClean="0"/>
              <a:t>YMCA</a:t>
            </a:r>
            <a:r>
              <a:rPr lang="en-US" baseline="0" dirty="0" smtClean="0"/>
              <a:t> in Sydney</a:t>
            </a:r>
          </a:p>
          <a:p>
            <a:r>
              <a:rPr lang="en-US" baseline="0" dirty="0" smtClean="0"/>
              <a:t>In Halifax:</a:t>
            </a:r>
          </a:p>
          <a:p>
            <a:r>
              <a:rPr lang="en-US" baseline="0" dirty="0" smtClean="0"/>
              <a:t>YMCA</a:t>
            </a:r>
          </a:p>
          <a:p>
            <a:r>
              <a:rPr lang="en-US" baseline="0" dirty="0" smtClean="0"/>
              <a:t>Teamwork/</a:t>
            </a:r>
            <a:r>
              <a:rPr lang="en-US" baseline="0" dirty="0" err="1" smtClean="0"/>
              <a:t>Workbridge</a:t>
            </a:r>
            <a:endParaRPr lang="en-US" baseline="0" dirty="0" smtClean="0"/>
          </a:p>
          <a:p>
            <a:r>
              <a:rPr lang="en-US" baseline="0" dirty="0" smtClean="0"/>
              <a:t>Reachability</a:t>
            </a:r>
          </a:p>
          <a:p>
            <a:r>
              <a:rPr lang="en-US" baseline="0" dirty="0" smtClean="0"/>
              <a:t>ISIANS</a:t>
            </a:r>
          </a:p>
          <a:p>
            <a:r>
              <a:rPr lang="en-US" dirty="0" smtClean="0"/>
              <a:t>In Dartmouth</a:t>
            </a:r>
            <a:r>
              <a:rPr lang="en-US" baseline="0" dirty="0" smtClean="0"/>
              <a:t>:</a:t>
            </a:r>
          </a:p>
          <a:p>
            <a:r>
              <a:rPr lang="en-US" baseline="0" dirty="0" smtClean="0"/>
              <a:t>WADE</a:t>
            </a:r>
          </a:p>
          <a:p>
            <a:endParaRPr lang="en-US" baseline="0" dirty="0" smtClean="0"/>
          </a:p>
          <a:p>
            <a:r>
              <a:rPr lang="en-US" baseline="0" dirty="0" smtClean="0"/>
              <a:t>*See Appendix C for a list of orgs by riding</a:t>
            </a:r>
          </a:p>
          <a:p>
            <a:endParaRPr lang="en-US" dirty="0"/>
          </a:p>
        </p:txBody>
      </p:sp>
      <p:sp>
        <p:nvSpPr>
          <p:cNvPr id="4" name="Slide Number Placeholder 3"/>
          <p:cNvSpPr>
            <a:spLocks noGrp="1"/>
          </p:cNvSpPr>
          <p:nvPr>
            <p:ph type="sldNum" sz="quarter" idx="10"/>
          </p:nvPr>
        </p:nvSpPr>
        <p:spPr/>
        <p:txBody>
          <a:bodyPr/>
          <a:lstStyle/>
          <a:p>
            <a:fld id="{55F44CFE-EB49-4D70-AD07-389B249F725B}" type="slidenum">
              <a:rPr lang="en-US" smtClean="0"/>
              <a:t>4</a:t>
            </a:fld>
            <a:endParaRPr lang="en-US"/>
          </a:p>
        </p:txBody>
      </p:sp>
    </p:spTree>
    <p:extLst>
      <p:ext uri="{BB962C8B-B14F-4D97-AF65-F5344CB8AC3E}">
        <p14:creationId xmlns:p14="http://schemas.microsoft.com/office/powerpoint/2010/main" val="121292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LMDA:  The name of our federal funding agreement</a:t>
            </a:r>
            <a:endParaRPr lang="en-US" dirty="0"/>
          </a:p>
        </p:txBody>
      </p:sp>
      <p:sp>
        <p:nvSpPr>
          <p:cNvPr id="4" name="Slide Number Placeholder 3"/>
          <p:cNvSpPr>
            <a:spLocks noGrp="1"/>
          </p:cNvSpPr>
          <p:nvPr>
            <p:ph type="sldNum" sz="quarter" idx="10"/>
          </p:nvPr>
        </p:nvSpPr>
        <p:spPr/>
        <p:txBody>
          <a:bodyPr/>
          <a:lstStyle/>
          <a:p>
            <a:fld id="{55F44CFE-EB49-4D70-AD07-389B249F725B}" type="slidenum">
              <a:rPr lang="en-US" smtClean="0"/>
              <a:t>5</a:t>
            </a:fld>
            <a:endParaRPr lang="en-US"/>
          </a:p>
        </p:txBody>
      </p:sp>
    </p:spTree>
    <p:extLst>
      <p:ext uri="{BB962C8B-B14F-4D97-AF65-F5344CB8AC3E}">
        <p14:creationId xmlns:p14="http://schemas.microsoft.com/office/powerpoint/2010/main" val="291111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NS</a:t>
            </a:r>
            <a:r>
              <a:rPr lang="en-US" baseline="0" dirty="0" smtClean="0"/>
              <a:t> Coalition:</a:t>
            </a:r>
          </a:p>
          <a:p>
            <a:pPr marL="174982" indent="-174982" defTabSz="933237">
              <a:buFontTx/>
              <a:buChar char="-"/>
              <a:defRPr/>
            </a:pPr>
            <a:r>
              <a:rPr lang="en-US" baseline="0" dirty="0" smtClean="0"/>
              <a:t>Workforce participation of under-represented groups, immigrants, and income assistance recipients, among others.</a:t>
            </a:r>
            <a:endParaRPr lang="en-US" dirty="0" smtClean="0"/>
          </a:p>
          <a:p>
            <a:pPr marL="174982" indent="-174982">
              <a:buFontTx/>
              <a:buChar char="-"/>
            </a:pPr>
            <a:endParaRPr lang="en-US" baseline="0" dirty="0" smtClean="0"/>
          </a:p>
          <a:p>
            <a:pPr marL="174982" indent="-174982">
              <a:buFontTx/>
              <a:buChar char="-"/>
            </a:pPr>
            <a:endParaRPr lang="en-CA" dirty="0"/>
          </a:p>
          <a:p>
            <a:r>
              <a:rPr lang="en-CA" dirty="0"/>
              <a:t/>
            </a:r>
            <a:br>
              <a:rPr lang="en-CA" dirty="0"/>
            </a:br>
            <a:endParaRPr lang="en-US" dirty="0"/>
          </a:p>
        </p:txBody>
      </p:sp>
      <p:sp>
        <p:nvSpPr>
          <p:cNvPr id="4" name="Slide Number Placeholder 3"/>
          <p:cNvSpPr>
            <a:spLocks noGrp="1"/>
          </p:cNvSpPr>
          <p:nvPr>
            <p:ph type="sldNum" sz="quarter" idx="10"/>
          </p:nvPr>
        </p:nvSpPr>
        <p:spPr/>
        <p:txBody>
          <a:bodyPr/>
          <a:lstStyle/>
          <a:p>
            <a:fld id="{55F44CFE-EB49-4D70-AD07-389B249F725B}" type="slidenum">
              <a:rPr lang="en-US" smtClean="0"/>
              <a:t>6</a:t>
            </a:fld>
            <a:endParaRPr lang="en-US"/>
          </a:p>
        </p:txBody>
      </p:sp>
    </p:spTree>
    <p:extLst>
      <p:ext uri="{BB962C8B-B14F-4D97-AF65-F5344CB8AC3E}">
        <p14:creationId xmlns:p14="http://schemas.microsoft.com/office/powerpoint/2010/main" val="839404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pPr>
              <a:defRPr/>
            </a:pPr>
            <a:r>
              <a:rPr lang="en-US" altLang="en-US" smtClean="0"/>
              <a:t>Confidental Advice to Minister</a:t>
            </a:r>
            <a:endParaRPr lang="en-US" altLang="en-US"/>
          </a:p>
        </p:txBody>
      </p:sp>
      <p:sp>
        <p:nvSpPr>
          <p:cNvPr id="5" name="Slide Number Placeholder 4"/>
          <p:cNvSpPr>
            <a:spLocks noGrp="1"/>
          </p:cNvSpPr>
          <p:nvPr>
            <p:ph type="sldNum" sz="quarter" idx="11"/>
          </p:nvPr>
        </p:nvSpPr>
        <p:spPr/>
        <p:txBody>
          <a:bodyPr/>
          <a:lstStyle/>
          <a:p>
            <a:pPr>
              <a:defRPr/>
            </a:pPr>
            <a:fld id="{89AA0C73-7EBA-4A49-8985-EC9822D9B5CE}" type="slidenum">
              <a:rPr lang="en-US" altLang="en-US" smtClean="0"/>
              <a:pPr>
                <a:defRPr/>
              </a:pPr>
              <a:t>7</a:t>
            </a:fld>
            <a:endParaRPr lang="en-US" altLang="en-US"/>
          </a:p>
        </p:txBody>
      </p:sp>
    </p:spTree>
    <p:extLst>
      <p:ext uri="{BB962C8B-B14F-4D97-AF65-F5344CB8AC3E}">
        <p14:creationId xmlns:p14="http://schemas.microsoft.com/office/powerpoint/2010/main" val="1225331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Footer Placeholder 3"/>
          <p:cNvSpPr>
            <a:spLocks noGrp="1"/>
          </p:cNvSpPr>
          <p:nvPr>
            <p:ph type="ftr" sz="quarter" idx="10"/>
          </p:nvPr>
        </p:nvSpPr>
        <p:spPr/>
        <p:txBody>
          <a:bodyPr/>
          <a:lstStyle/>
          <a:p>
            <a:pPr>
              <a:defRPr/>
            </a:pPr>
            <a:r>
              <a:rPr lang="en-US" altLang="en-US" smtClean="0"/>
              <a:t>Confidental Advice to Minister</a:t>
            </a:r>
            <a:endParaRPr lang="en-US" altLang="en-US"/>
          </a:p>
        </p:txBody>
      </p:sp>
      <p:sp>
        <p:nvSpPr>
          <p:cNvPr id="5" name="Slide Number Placeholder 4"/>
          <p:cNvSpPr>
            <a:spLocks noGrp="1"/>
          </p:cNvSpPr>
          <p:nvPr>
            <p:ph type="sldNum" sz="quarter" idx="11"/>
          </p:nvPr>
        </p:nvSpPr>
        <p:spPr/>
        <p:txBody>
          <a:bodyPr/>
          <a:lstStyle/>
          <a:p>
            <a:pPr>
              <a:defRPr/>
            </a:pPr>
            <a:fld id="{89AA0C73-7EBA-4A49-8985-EC9822D9B5CE}" type="slidenum">
              <a:rPr lang="en-US" altLang="en-US" smtClean="0"/>
              <a:pPr>
                <a:defRPr/>
              </a:pPr>
              <a:t>8</a:t>
            </a:fld>
            <a:endParaRPr lang="en-US" altLang="en-US"/>
          </a:p>
        </p:txBody>
      </p:sp>
    </p:spTree>
    <p:extLst>
      <p:ext uri="{BB962C8B-B14F-4D97-AF65-F5344CB8AC3E}">
        <p14:creationId xmlns:p14="http://schemas.microsoft.com/office/powerpoint/2010/main" val="563991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44CFE-EB49-4D70-AD07-389B249F725B}" type="slidenum">
              <a:rPr lang="en-US" smtClean="0"/>
              <a:t>10</a:t>
            </a:fld>
            <a:endParaRPr lang="en-US"/>
          </a:p>
        </p:txBody>
      </p:sp>
    </p:spTree>
    <p:extLst>
      <p:ext uri="{BB962C8B-B14F-4D97-AF65-F5344CB8AC3E}">
        <p14:creationId xmlns:p14="http://schemas.microsoft.com/office/powerpoint/2010/main" val="4247213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85716"/>
            <a:r>
              <a:rPr lang="en-US" dirty="0">
                <a:latin typeface="Calibri" panose="020F0502020204030204" pitchFamily="34" charset="0"/>
              </a:rPr>
              <a:t>Career Practitioner Certification:</a:t>
            </a:r>
          </a:p>
          <a:p>
            <a:pPr indent="-285716"/>
            <a:r>
              <a:rPr lang="en-US" dirty="0">
                <a:latin typeface="Calibri" panose="020F0502020204030204" pitchFamily="34" charset="0"/>
              </a:rPr>
              <a:t>Assess success of NSCDA Pilot</a:t>
            </a:r>
          </a:p>
          <a:p>
            <a:pPr indent="-285716"/>
            <a:r>
              <a:rPr lang="en-US" dirty="0">
                <a:latin typeface="Calibri" panose="020F0502020204030204" pitchFamily="34" charset="0"/>
              </a:rPr>
              <a:t>Finalize certification requirements, training content and supports</a:t>
            </a:r>
          </a:p>
          <a:p>
            <a:pPr indent="-285716"/>
            <a:r>
              <a:rPr lang="en-US" dirty="0">
                <a:latin typeface="Calibri" panose="020F0502020204030204" pitchFamily="34" charset="0"/>
              </a:rPr>
              <a:t>Develop sustainable model for implementation with practical phase-in </a:t>
            </a:r>
          </a:p>
          <a:p>
            <a:pPr indent="-285716"/>
            <a:r>
              <a:rPr lang="en-US" dirty="0">
                <a:latin typeface="Calibri" panose="020F0502020204030204" pitchFamily="34" charset="0"/>
              </a:rPr>
              <a:t>Incorporate into service delivery channel model and RFP process</a:t>
            </a:r>
          </a:p>
          <a:p>
            <a:pPr indent="-285716"/>
            <a:endParaRPr lang="en-US" dirty="0">
              <a:latin typeface="Calibri" panose="020F0502020204030204" pitchFamily="34" charset="0"/>
            </a:endParaRPr>
          </a:p>
          <a:p>
            <a:pPr indent="-285716"/>
            <a:r>
              <a:rPr lang="en-US" dirty="0">
                <a:latin typeface="Calibri" panose="020F0502020204030204" pitchFamily="34" charset="0"/>
              </a:rPr>
              <a:t>Standardized tools and resources:</a:t>
            </a:r>
          </a:p>
          <a:p>
            <a:r>
              <a:rPr lang="en-US" sz="1400" dirty="0">
                <a:latin typeface="Calibri" panose="020F0502020204030204" pitchFamily="34" charset="0"/>
              </a:rPr>
              <a:t>Standardized triage and intake at Careers Nova Scotia Centres</a:t>
            </a:r>
          </a:p>
          <a:p>
            <a:r>
              <a:rPr lang="en-US" sz="1400" dirty="0">
                <a:latin typeface="Calibri" panose="020F0502020204030204" pitchFamily="34" charset="0"/>
              </a:rPr>
              <a:t>Standardized set of assessment tools</a:t>
            </a:r>
          </a:p>
          <a:p>
            <a:r>
              <a:rPr lang="en-US" sz="1400" dirty="0">
                <a:latin typeface="Calibri" panose="020F0502020204030204" pitchFamily="34" charset="0"/>
              </a:rPr>
              <a:t>Standards for return to work action plans</a:t>
            </a:r>
          </a:p>
          <a:p>
            <a:r>
              <a:rPr lang="en-US" sz="1400" dirty="0">
                <a:latin typeface="Calibri" panose="020F0502020204030204" pitchFamily="34" charset="0"/>
              </a:rPr>
              <a:t>Standardized job search training supports</a:t>
            </a:r>
          </a:p>
          <a:p>
            <a:pPr lvl="1"/>
            <a:r>
              <a:rPr lang="en-US" dirty="0">
                <a:latin typeface="Calibri" panose="020F0502020204030204" pitchFamily="34" charset="0"/>
              </a:rPr>
              <a:t>Coping With Job Loss</a:t>
            </a:r>
          </a:p>
          <a:p>
            <a:pPr lvl="1"/>
            <a:r>
              <a:rPr lang="en-US" dirty="0">
                <a:latin typeface="Calibri" panose="020F0502020204030204" pitchFamily="34" charset="0"/>
              </a:rPr>
              <a:t>Career Planning</a:t>
            </a:r>
          </a:p>
          <a:p>
            <a:pPr lvl="1"/>
            <a:r>
              <a:rPr lang="en-US" dirty="0">
                <a:latin typeface="Calibri" panose="020F0502020204030204" pitchFamily="34" charset="0"/>
              </a:rPr>
              <a:t>Effective Job Search Strategies</a:t>
            </a:r>
          </a:p>
          <a:p>
            <a:pPr lvl="1"/>
            <a:r>
              <a:rPr lang="en-US" dirty="0">
                <a:latin typeface="Calibri" panose="020F0502020204030204" pitchFamily="34" charset="0"/>
              </a:rPr>
              <a:t>Resume, cover letter writing, interview skills</a:t>
            </a:r>
          </a:p>
          <a:p>
            <a:pPr lvl="1"/>
            <a:r>
              <a:rPr lang="en-US" dirty="0">
                <a:latin typeface="Calibri" panose="020F0502020204030204" pitchFamily="34" charset="0"/>
              </a:rPr>
              <a:t>How to Succeed In the Workplace</a:t>
            </a:r>
          </a:p>
          <a:p>
            <a:endParaRPr lang="en-US" altLang="en-US" dirty="0" smtClean="0">
              <a:ea typeface="Geneva" charset="0"/>
              <a:cs typeface="Geneva" charset="0"/>
            </a:endParaRPr>
          </a:p>
          <a:p>
            <a:r>
              <a:rPr lang="en-US" altLang="en-US" dirty="0" smtClean="0">
                <a:ea typeface="Geneva" charset="0"/>
                <a:cs typeface="Geneva" charset="0"/>
              </a:rPr>
              <a:t>Quality</a:t>
            </a:r>
            <a:r>
              <a:rPr lang="en-US" altLang="en-US" baseline="0" dirty="0" smtClean="0">
                <a:ea typeface="Geneva" charset="0"/>
                <a:cs typeface="Geneva" charset="0"/>
              </a:rPr>
              <a:t> Assurance:</a:t>
            </a:r>
          </a:p>
          <a:p>
            <a:r>
              <a:rPr lang="en-US" dirty="0">
                <a:latin typeface="Calibri" panose="020F0502020204030204" pitchFamily="34" charset="0"/>
              </a:rPr>
              <a:t>Service quality and compliance audits by ENS, imbedded in service provider contracts</a:t>
            </a:r>
          </a:p>
          <a:p>
            <a:r>
              <a:rPr lang="en-US" dirty="0">
                <a:latin typeface="Calibri" panose="020F0502020204030204" pitchFamily="34" charset="0"/>
              </a:rPr>
              <a:t>Sustainable, risk–managed approach</a:t>
            </a:r>
          </a:p>
          <a:p>
            <a:r>
              <a:rPr lang="en-US" dirty="0">
                <a:latin typeface="Calibri" panose="020F0502020204030204" pitchFamily="34" charset="0"/>
              </a:rPr>
              <a:t>Affordable, sustainable </a:t>
            </a:r>
            <a:endParaRPr lang="en-US" dirty="0">
              <a:latin typeface="Calibri" panose="020F0502020204030204" pitchFamily="34" charset="0"/>
              <a:ea typeface="Tahoma" panose="020B0604030504040204" pitchFamily="34" charset="0"/>
              <a:cs typeface="Tahoma" panose="020B0604030504040204" pitchFamily="34" charset="0"/>
            </a:endParaRPr>
          </a:p>
          <a:p>
            <a:endParaRPr lang="en-US" altLang="en-US" dirty="0" smtClean="0">
              <a:ea typeface="Geneva" charset="0"/>
              <a:cs typeface="Geneva" charset="0"/>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128"/>
              </a:defRPr>
            </a:lvl1pPr>
            <a:lvl2pPr marL="742862" indent="-285716">
              <a:defRPr sz="2400">
                <a:solidFill>
                  <a:schemeClr val="tx1"/>
                </a:solidFill>
                <a:latin typeface="Times" charset="0"/>
                <a:ea typeface="ヒラギノ角ゴ Pro W3" charset="-128"/>
              </a:defRPr>
            </a:lvl2pPr>
            <a:lvl3pPr marL="1144453" indent="-228573">
              <a:defRPr sz="2400">
                <a:solidFill>
                  <a:schemeClr val="tx1"/>
                </a:solidFill>
                <a:latin typeface="Times" charset="0"/>
                <a:ea typeface="ヒラギノ角ゴ Pro W3" charset="-128"/>
              </a:defRPr>
            </a:lvl3pPr>
            <a:lvl4pPr marL="1601599" indent="-228573">
              <a:defRPr sz="2400">
                <a:solidFill>
                  <a:schemeClr val="tx1"/>
                </a:solidFill>
                <a:latin typeface="Times" charset="0"/>
                <a:ea typeface="ヒラギノ角ゴ Pro W3" charset="-128"/>
              </a:defRPr>
            </a:lvl4pPr>
            <a:lvl5pPr marL="2058745" indent="-228573">
              <a:defRPr sz="2400">
                <a:solidFill>
                  <a:schemeClr val="tx1"/>
                </a:solidFill>
                <a:latin typeface="Times" charset="0"/>
                <a:ea typeface="ヒラギノ角ゴ Pro W3" charset="-128"/>
              </a:defRPr>
            </a:lvl5pPr>
            <a:lvl6pPr marL="2515890" indent="-228573" eaLnBrk="0" fontAlgn="base" hangingPunct="0">
              <a:spcBef>
                <a:spcPct val="0"/>
              </a:spcBef>
              <a:spcAft>
                <a:spcPct val="0"/>
              </a:spcAft>
              <a:defRPr sz="2400">
                <a:solidFill>
                  <a:schemeClr val="tx1"/>
                </a:solidFill>
                <a:latin typeface="Times" charset="0"/>
                <a:ea typeface="ヒラギノ角ゴ Pro W3" charset="-128"/>
              </a:defRPr>
            </a:lvl6pPr>
            <a:lvl7pPr marL="2973036" indent="-228573" eaLnBrk="0" fontAlgn="base" hangingPunct="0">
              <a:spcBef>
                <a:spcPct val="0"/>
              </a:spcBef>
              <a:spcAft>
                <a:spcPct val="0"/>
              </a:spcAft>
              <a:defRPr sz="2400">
                <a:solidFill>
                  <a:schemeClr val="tx1"/>
                </a:solidFill>
                <a:latin typeface="Times" charset="0"/>
                <a:ea typeface="ヒラギノ角ゴ Pro W3" charset="-128"/>
              </a:defRPr>
            </a:lvl7pPr>
            <a:lvl8pPr marL="3430183" indent="-228573" eaLnBrk="0" fontAlgn="base" hangingPunct="0">
              <a:spcBef>
                <a:spcPct val="0"/>
              </a:spcBef>
              <a:spcAft>
                <a:spcPct val="0"/>
              </a:spcAft>
              <a:defRPr sz="2400">
                <a:solidFill>
                  <a:schemeClr val="tx1"/>
                </a:solidFill>
                <a:latin typeface="Times" charset="0"/>
                <a:ea typeface="ヒラギノ角ゴ Pro W3" charset="-128"/>
              </a:defRPr>
            </a:lvl8pPr>
            <a:lvl9pPr marL="3887329" indent="-228573" eaLnBrk="0" fontAlgn="base" hangingPunct="0">
              <a:spcBef>
                <a:spcPct val="0"/>
              </a:spcBef>
              <a:spcAft>
                <a:spcPct val="0"/>
              </a:spcAft>
              <a:defRPr sz="2400">
                <a:solidFill>
                  <a:schemeClr val="tx1"/>
                </a:solidFill>
                <a:latin typeface="Times" charset="0"/>
                <a:ea typeface="ヒラギノ角ゴ Pro W3" charset="-128"/>
              </a:defRPr>
            </a:lvl9pPr>
          </a:lstStyle>
          <a:p>
            <a:fld id="{BBA40437-3176-4D4C-8B8E-8CAABCD7AAF9}" type="slidenum">
              <a:rPr lang="en-US" altLang="en-US" sz="1200"/>
              <a:pPr/>
              <a:t>12</a:t>
            </a:fld>
            <a:endParaRPr lang="en-US" altLang="en-US" sz="1200"/>
          </a:p>
        </p:txBody>
      </p:sp>
      <p:sp>
        <p:nvSpPr>
          <p:cNvPr id="3686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128"/>
              </a:defRPr>
            </a:lvl1pPr>
            <a:lvl2pPr marL="742862" indent="-285716">
              <a:defRPr sz="2400">
                <a:solidFill>
                  <a:schemeClr val="tx1"/>
                </a:solidFill>
                <a:latin typeface="Times" charset="0"/>
                <a:ea typeface="ヒラギノ角ゴ Pro W3" charset="-128"/>
              </a:defRPr>
            </a:lvl2pPr>
            <a:lvl3pPr marL="1144453" indent="-228573">
              <a:defRPr sz="2400">
                <a:solidFill>
                  <a:schemeClr val="tx1"/>
                </a:solidFill>
                <a:latin typeface="Times" charset="0"/>
                <a:ea typeface="ヒラギノ角ゴ Pro W3" charset="-128"/>
              </a:defRPr>
            </a:lvl3pPr>
            <a:lvl4pPr marL="1601599" indent="-228573">
              <a:defRPr sz="2400">
                <a:solidFill>
                  <a:schemeClr val="tx1"/>
                </a:solidFill>
                <a:latin typeface="Times" charset="0"/>
                <a:ea typeface="ヒラギノ角ゴ Pro W3" charset="-128"/>
              </a:defRPr>
            </a:lvl4pPr>
            <a:lvl5pPr marL="2058745" indent="-228573">
              <a:defRPr sz="2400">
                <a:solidFill>
                  <a:schemeClr val="tx1"/>
                </a:solidFill>
                <a:latin typeface="Times" charset="0"/>
                <a:ea typeface="ヒラギノ角ゴ Pro W3" charset="-128"/>
              </a:defRPr>
            </a:lvl5pPr>
            <a:lvl6pPr marL="2515890" indent="-228573" eaLnBrk="0" fontAlgn="base" hangingPunct="0">
              <a:spcBef>
                <a:spcPct val="0"/>
              </a:spcBef>
              <a:spcAft>
                <a:spcPct val="0"/>
              </a:spcAft>
              <a:defRPr sz="2400">
                <a:solidFill>
                  <a:schemeClr val="tx1"/>
                </a:solidFill>
                <a:latin typeface="Times" charset="0"/>
                <a:ea typeface="ヒラギノ角ゴ Pro W3" charset="-128"/>
              </a:defRPr>
            </a:lvl6pPr>
            <a:lvl7pPr marL="2973036" indent="-228573" eaLnBrk="0" fontAlgn="base" hangingPunct="0">
              <a:spcBef>
                <a:spcPct val="0"/>
              </a:spcBef>
              <a:spcAft>
                <a:spcPct val="0"/>
              </a:spcAft>
              <a:defRPr sz="2400">
                <a:solidFill>
                  <a:schemeClr val="tx1"/>
                </a:solidFill>
                <a:latin typeface="Times" charset="0"/>
                <a:ea typeface="ヒラギノ角ゴ Pro W3" charset="-128"/>
              </a:defRPr>
            </a:lvl7pPr>
            <a:lvl8pPr marL="3430183" indent="-228573" eaLnBrk="0" fontAlgn="base" hangingPunct="0">
              <a:spcBef>
                <a:spcPct val="0"/>
              </a:spcBef>
              <a:spcAft>
                <a:spcPct val="0"/>
              </a:spcAft>
              <a:defRPr sz="2400">
                <a:solidFill>
                  <a:schemeClr val="tx1"/>
                </a:solidFill>
                <a:latin typeface="Times" charset="0"/>
                <a:ea typeface="ヒラギノ角ゴ Pro W3" charset="-128"/>
              </a:defRPr>
            </a:lvl8pPr>
            <a:lvl9pPr marL="3887329" indent="-228573" eaLnBrk="0" fontAlgn="base" hangingPunct="0">
              <a:spcBef>
                <a:spcPct val="0"/>
              </a:spcBef>
              <a:spcAft>
                <a:spcPct val="0"/>
              </a:spcAft>
              <a:defRPr sz="2400">
                <a:solidFill>
                  <a:schemeClr val="tx1"/>
                </a:solidFill>
                <a:latin typeface="Times" charset="0"/>
                <a:ea typeface="ヒラギノ角ゴ Pro W3" charset="-128"/>
              </a:defRPr>
            </a:lvl9pPr>
          </a:lstStyle>
          <a:p>
            <a:r>
              <a:rPr lang="en-US" altLang="en-US" sz="1200"/>
              <a:t>Confidental Advice to Minister</a:t>
            </a:r>
          </a:p>
        </p:txBody>
      </p:sp>
    </p:spTree>
    <p:extLst>
      <p:ext uri="{BB962C8B-B14F-4D97-AF65-F5344CB8AC3E}">
        <p14:creationId xmlns:p14="http://schemas.microsoft.com/office/powerpoint/2010/main" val="620908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Co-ordinate and structure  efforts in context of Careers Nova Scotia:</a:t>
            </a:r>
          </a:p>
          <a:p>
            <a:pPr>
              <a:buFont typeface="Arial" panose="020B0604020202020204" pitchFamily="34" charset="0"/>
              <a:buChar char="•"/>
              <a:defRPr/>
            </a:pPr>
            <a:r>
              <a:rPr lang="en-US" dirty="0"/>
              <a:t>Access to What </a:t>
            </a:r>
          </a:p>
          <a:p>
            <a:pPr>
              <a:buFont typeface="Arial" panose="020B0604020202020204" pitchFamily="34" charset="0"/>
              <a:buChar char="•"/>
              <a:defRPr/>
            </a:pPr>
            <a:r>
              <a:rPr lang="en-US" dirty="0"/>
              <a:t>Reach Whom</a:t>
            </a:r>
          </a:p>
          <a:p>
            <a:pPr>
              <a:buFont typeface="Arial" panose="020B0604020202020204" pitchFamily="34" charset="0"/>
              <a:buChar char="•"/>
              <a:defRPr/>
            </a:pPr>
            <a:r>
              <a:rPr lang="en-US" dirty="0"/>
              <a:t>By What Means </a:t>
            </a:r>
          </a:p>
          <a:p>
            <a:pPr>
              <a:buFont typeface="Arial" panose="020B0604020202020204" pitchFamily="34" charset="0"/>
              <a:buChar char="•"/>
              <a:defRPr/>
            </a:pPr>
            <a:endParaRPr lang="en-US" dirty="0"/>
          </a:p>
          <a:p>
            <a:pPr>
              <a:defRPr/>
            </a:pPr>
            <a:r>
              <a:rPr lang="en-US" dirty="0"/>
              <a:t>We are focusing on:</a:t>
            </a:r>
          </a:p>
          <a:p>
            <a:pPr marL="171430" indent="-171430">
              <a:buFontTx/>
              <a:buChar char="-"/>
              <a:defRPr/>
            </a:pPr>
            <a:r>
              <a:rPr lang="en-US" dirty="0"/>
              <a:t>Creating a consistent brand… people will know when they see our brand what they can get and they will trust in the quality of the services they receive</a:t>
            </a:r>
          </a:p>
          <a:p>
            <a:pPr marL="171430" indent="-171430">
              <a:buFontTx/>
              <a:buChar char="-"/>
              <a:defRPr/>
            </a:pPr>
            <a:r>
              <a:rPr lang="en-US" dirty="0"/>
              <a:t>Creating user-friendly LMI and other quality products that help students, parents and job seekers connect to information, and that help employers in the area of HR and workforce planning</a:t>
            </a:r>
          </a:p>
          <a:p>
            <a:pPr marL="171430" indent="-171430">
              <a:buFontTx/>
              <a:buChar char="-"/>
              <a:defRPr/>
            </a:pPr>
            <a:r>
              <a:rPr lang="en-US" dirty="0"/>
              <a:t>Creating virtual tools and options, such as online assessments, phone triage options, along with the continued in-person options.  Over time, we anticipate that more and more people will find what they need through online venues, lessening the need for infrastructure and freeing up resources for better quality client interventions</a:t>
            </a:r>
          </a:p>
          <a:p>
            <a:endParaRPr lang="en-US" dirty="0"/>
          </a:p>
        </p:txBody>
      </p:sp>
      <p:sp>
        <p:nvSpPr>
          <p:cNvPr id="4" name="Footer Placeholder 3"/>
          <p:cNvSpPr>
            <a:spLocks noGrp="1"/>
          </p:cNvSpPr>
          <p:nvPr>
            <p:ph type="ftr" sz="quarter" idx="10"/>
          </p:nvPr>
        </p:nvSpPr>
        <p:spPr/>
        <p:txBody>
          <a:bodyPr/>
          <a:lstStyle/>
          <a:p>
            <a:pPr>
              <a:defRPr/>
            </a:pPr>
            <a:r>
              <a:rPr lang="en-US" altLang="en-US" smtClean="0"/>
              <a:t>Confidental Advice to Minister</a:t>
            </a:r>
            <a:endParaRPr lang="en-US" altLang="en-US"/>
          </a:p>
        </p:txBody>
      </p:sp>
      <p:sp>
        <p:nvSpPr>
          <p:cNvPr id="5" name="Slide Number Placeholder 4"/>
          <p:cNvSpPr>
            <a:spLocks noGrp="1"/>
          </p:cNvSpPr>
          <p:nvPr>
            <p:ph type="sldNum" sz="quarter" idx="11"/>
          </p:nvPr>
        </p:nvSpPr>
        <p:spPr/>
        <p:txBody>
          <a:bodyPr/>
          <a:lstStyle/>
          <a:p>
            <a:pPr>
              <a:defRPr/>
            </a:pPr>
            <a:fld id="{89AA0C73-7EBA-4A49-8985-EC9822D9B5CE}" type="slidenum">
              <a:rPr lang="en-US" altLang="en-US" smtClean="0"/>
              <a:pPr>
                <a:defRPr/>
              </a:pPr>
              <a:t>13</a:t>
            </a:fld>
            <a:endParaRPr lang="en-US" altLang="en-US"/>
          </a:p>
        </p:txBody>
      </p:sp>
    </p:spTree>
    <p:extLst>
      <p:ext uri="{BB962C8B-B14F-4D97-AF65-F5344CB8AC3E}">
        <p14:creationId xmlns:p14="http://schemas.microsoft.com/office/powerpoint/2010/main" val="378196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910"/>
            <a:ext cx="9216000" cy="6912000"/>
          </a:xfrm>
          <a:prstGeom prst="rect">
            <a:avLst/>
          </a:prstGeom>
        </p:spPr>
      </p:pic>
      <p:sp>
        <p:nvSpPr>
          <p:cNvPr id="6" name="Title 1"/>
          <p:cNvSpPr>
            <a:spLocks noGrp="1"/>
          </p:cNvSpPr>
          <p:nvPr>
            <p:ph type="ctrTitle" hasCustomPrompt="1"/>
          </p:nvPr>
        </p:nvSpPr>
        <p:spPr>
          <a:xfrm>
            <a:off x="494356" y="2148880"/>
            <a:ext cx="8470132" cy="1136103"/>
          </a:xfrm>
          <a:prstGeom prst="rect">
            <a:avLst/>
          </a:prstGeom>
        </p:spPr>
        <p:txBody>
          <a:bodyPr/>
          <a:lstStyle>
            <a:lvl1pPr algn="l">
              <a:defRPr sz="8000" b="0" i="0" baseline="0">
                <a:solidFill>
                  <a:srgbClr val="006BB6"/>
                </a:solidFill>
                <a:latin typeface="Calibri Light"/>
                <a:cs typeface="Calibri Light"/>
              </a:defRPr>
            </a:lvl1pPr>
          </a:lstStyle>
          <a:p>
            <a:r>
              <a:rPr lang="en-US" dirty="0" smtClean="0"/>
              <a:t>Title in Calibri Light</a:t>
            </a:r>
            <a:endParaRPr lang="en-US" dirty="0"/>
          </a:p>
        </p:txBody>
      </p:sp>
      <p:sp>
        <p:nvSpPr>
          <p:cNvPr id="7" name="Subtitle 2"/>
          <p:cNvSpPr>
            <a:spLocks noGrp="1"/>
          </p:cNvSpPr>
          <p:nvPr>
            <p:ph type="subTitle" idx="1" hasCustomPrompt="1"/>
          </p:nvPr>
        </p:nvSpPr>
        <p:spPr>
          <a:xfrm>
            <a:off x="1047720" y="3334999"/>
            <a:ext cx="4219211" cy="650252"/>
          </a:xfrm>
          <a:prstGeom prst="rect">
            <a:avLst/>
          </a:prstGeom>
        </p:spPr>
        <p:txBody>
          <a:bodyPr/>
          <a:lstStyle>
            <a:lvl1pPr marL="0" indent="0" algn="l">
              <a:buNone/>
              <a:defRPr sz="3000" b="0" i="0">
                <a:solidFill>
                  <a:srgbClr val="00AEE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in Calibri Light</a:t>
            </a:r>
            <a:endParaRPr lang="en-US" dirty="0"/>
          </a:p>
        </p:txBody>
      </p:sp>
    </p:spTree>
    <p:extLst>
      <p:ext uri="{BB962C8B-B14F-4D97-AF65-F5344CB8AC3E}">
        <p14:creationId xmlns:p14="http://schemas.microsoft.com/office/powerpoint/2010/main" val="329222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vert="horz"/>
          <a:lstStyle>
            <a:lvl1pPr algn="l">
              <a:defRPr sz="6000" kern="1200">
                <a:solidFill>
                  <a:srgbClr val="00AEEF"/>
                </a:solidFill>
                <a:latin typeface="Calibri Light"/>
              </a:defRPr>
            </a:lvl1pPr>
          </a:lstStyle>
          <a:p>
            <a:r>
              <a:rPr lang="en-US" dirty="0" smtClean="0"/>
              <a:t>Title in Calibri Light</a:t>
            </a:r>
            <a:endParaRPr lang="en-US" dirty="0"/>
          </a:p>
        </p:txBody>
      </p:sp>
      <p:sp>
        <p:nvSpPr>
          <p:cNvPr id="5" name="Text Placeholder 4"/>
          <p:cNvSpPr>
            <a:spLocks noGrp="1"/>
          </p:cNvSpPr>
          <p:nvPr>
            <p:ph type="body" sz="quarter" idx="10" hasCustomPrompt="1"/>
          </p:nvPr>
        </p:nvSpPr>
        <p:spPr>
          <a:xfrm>
            <a:off x="457200" y="1609100"/>
            <a:ext cx="8229600" cy="423227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0" i="0" normalizeH="0" baseline="0">
                <a:solidFill>
                  <a:srgbClr val="006BB6"/>
                </a:solidFill>
                <a:latin typeface="Calibri"/>
                <a:cs typeface="Calibri"/>
              </a:defRPr>
            </a:lvl1pPr>
          </a:lstStyle>
          <a:p>
            <a:pPr lvl="0"/>
            <a:r>
              <a:rPr lang="en-US" dirty="0" smtClean="0"/>
              <a:t>Subtitle in Calibri Regular, dark blue.</a:t>
            </a:r>
          </a:p>
          <a:p>
            <a:pPr lvl="0"/>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Body text in Calibri Light, black.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Lorem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ipsum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qui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consectas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est</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voles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ventibus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volore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nestrumqui</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dolore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nam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es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sitio</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volupta</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pel</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etur</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ut</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dolluptae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Nequam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qui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totatem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posapictur</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aut</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utas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dicae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volorer</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sperovi</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ducius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a:t>
            </a:r>
            <a:endParaRPr lang="en-US" dirty="0" smtClean="0"/>
          </a:p>
          <a:p>
            <a:pPr lvl="0"/>
            <a:endPar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31381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vert="horz"/>
          <a:lstStyle>
            <a:lvl1pPr algn="l">
              <a:defRPr sz="6000" b="0" i="0">
                <a:solidFill>
                  <a:srgbClr val="00AEEF"/>
                </a:solidFill>
                <a:latin typeface="Calibri Light"/>
                <a:cs typeface="Calibri Light"/>
              </a:defRPr>
            </a:lvl1pPr>
          </a:lstStyle>
          <a:p>
            <a:r>
              <a:rPr lang="en-US" dirty="0" smtClean="0"/>
              <a:t>Title in Calibri Light</a:t>
            </a:r>
            <a:endParaRPr lang="en-US" dirty="0"/>
          </a:p>
        </p:txBody>
      </p:sp>
      <p:sp>
        <p:nvSpPr>
          <p:cNvPr id="6" name="Text Placeholder 5"/>
          <p:cNvSpPr>
            <a:spLocks noGrp="1"/>
          </p:cNvSpPr>
          <p:nvPr>
            <p:ph type="body" sz="quarter" idx="10" hasCustomPrompt="1"/>
          </p:nvPr>
        </p:nvSpPr>
        <p:spPr>
          <a:xfrm>
            <a:off x="457199" y="1608138"/>
            <a:ext cx="3930074" cy="4579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0" i="0" baseline="0">
                <a:solidFill>
                  <a:srgbClr val="006BB6"/>
                </a:solidFill>
                <a:latin typeface="Calibri"/>
                <a:cs typeface="Calibri Light"/>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smtClean="0"/>
              <a:t>Subtitle in Calibri Regular, dark blue.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Body text in Calibri Light, black.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Lorem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ipsum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qui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consectas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est</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voles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ventibus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volore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nestrumqui</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dolore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nam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es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sitio</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volupta</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pel</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etur</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ut</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dolluptae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Nequam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qui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totatem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posapictur</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aut</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utas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dicae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volorer</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sperovi</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ducius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a:t>
            </a: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a:t>
            </a: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lvl="0"/>
            <a:endParaRPr lang="en-US" dirty="0"/>
          </a:p>
        </p:txBody>
      </p:sp>
      <p:sp>
        <p:nvSpPr>
          <p:cNvPr id="9" name="Text Placeholder 5"/>
          <p:cNvSpPr>
            <a:spLocks noGrp="1"/>
          </p:cNvSpPr>
          <p:nvPr>
            <p:ph type="body" sz="quarter" idx="11" hasCustomPrompt="1"/>
          </p:nvPr>
        </p:nvSpPr>
        <p:spPr>
          <a:xfrm>
            <a:off x="4756726" y="1608138"/>
            <a:ext cx="3930074" cy="4579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b="0" i="0" baseline="0">
                <a:solidFill>
                  <a:srgbClr val="006BB6"/>
                </a:solidFill>
                <a:latin typeface="Calibri"/>
                <a:cs typeface="Calibri Light"/>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smtClean="0"/>
              <a:t>Subtitle in Calibri Regular, dark blue.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Body text in Calibri Light, black.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Lorem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ipsum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qui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consectas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est</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voles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ventibus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volore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nestrumqui</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dolore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nam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es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sitio</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volupta</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pel</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etur</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ut</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dolluptae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Nequam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qui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totatem</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posapictur</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aut</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utas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dicae</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volorer</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sperovi</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 </a:t>
            </a:r>
            <a:r>
              <a:rPr kumimoji="0" lang="en-US" sz="2400" b="0" i="0" u="none" strike="noStrike" kern="1200" cap="none" spc="0" normalizeH="0" baseline="0" noProof="0" dirty="0" err="1" smtClean="0">
                <a:ln>
                  <a:noFill/>
                </a:ln>
                <a:solidFill>
                  <a:prstClr val="black"/>
                </a:solidFill>
                <a:effectLst/>
                <a:uLnTx/>
                <a:uFillTx/>
                <a:latin typeface="Calibri Light"/>
                <a:ea typeface="+mn-ea"/>
                <a:cs typeface="Calibri Light"/>
              </a:rPr>
              <a:t>ducius</a:t>
            </a:r>
            <a:r>
              <a:rPr kumimoji="0" lang="en-US" sz="2400" b="0" i="0" u="none" strike="noStrike" kern="1200" cap="none" spc="0" normalizeH="0" baseline="0" noProof="0" dirty="0" smtClean="0">
                <a:ln>
                  <a:noFill/>
                </a:ln>
                <a:solidFill>
                  <a:prstClr val="black"/>
                </a:solidFill>
                <a:effectLst/>
                <a:uLnTx/>
                <a:uFillTx/>
                <a:latin typeface="Calibri Light"/>
                <a:ea typeface="+mn-ea"/>
                <a:cs typeface="Calibri Light"/>
              </a:rPr>
              <a:t>.</a:t>
            </a: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p:txBody>
      </p:sp>
    </p:spTree>
    <p:extLst>
      <p:ext uri="{BB962C8B-B14F-4D97-AF65-F5344CB8AC3E}">
        <p14:creationId xmlns:p14="http://schemas.microsoft.com/office/powerpoint/2010/main" val="21203927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marL="0" marR="0" indent="0" algn="l" defTabSz="457200" rtl="0" eaLnBrk="1" fontAlgn="auto" latinLnBrk="0" hangingPunct="1">
              <a:lnSpc>
                <a:spcPct val="100000"/>
              </a:lnSpc>
              <a:spcBef>
                <a:spcPct val="0"/>
              </a:spcBef>
              <a:spcAft>
                <a:spcPts val="0"/>
              </a:spcAft>
              <a:buClrTx/>
              <a:buSzTx/>
              <a:buFontTx/>
              <a:buNone/>
              <a:tabLst/>
              <a:defRPr sz="6000" b="0" i="0" cap="none" baseline="0">
                <a:solidFill>
                  <a:srgbClr val="00AEEF"/>
                </a:solidFill>
                <a:latin typeface="Calibri Light"/>
                <a:cs typeface="Helvetica"/>
              </a:defRPr>
            </a:lvl1pPr>
          </a:lstStyle>
          <a:p>
            <a:r>
              <a:rPr lang="en-US" dirty="0" smtClean="0"/>
              <a:t>Title in Calibri Light</a:t>
            </a:r>
            <a:endParaRPr lang="en-US" dirty="0"/>
          </a:p>
        </p:txBody>
      </p:sp>
      <p:sp>
        <p:nvSpPr>
          <p:cNvPr id="3" name="Content Placeholder 2"/>
          <p:cNvSpPr>
            <a:spLocks noGrp="1"/>
          </p:cNvSpPr>
          <p:nvPr>
            <p:ph idx="1" hasCustomPrompt="1"/>
          </p:nvPr>
        </p:nvSpPr>
        <p:spPr>
          <a:xfrm>
            <a:off x="457200" y="1600200"/>
            <a:ext cx="8229600" cy="4211505"/>
          </a:xfrm>
          <a:prstGeom prst="rect">
            <a:avLst/>
          </a:prstGeom>
        </p:spPr>
        <p:txBody>
          <a:bodyPr/>
          <a:lstStyle>
            <a:lvl1pPr algn="l">
              <a:defRPr sz="2400" b="0" i="0" baseline="0">
                <a:solidFill>
                  <a:schemeClr val="tx2"/>
                </a:solidFill>
                <a:latin typeface="Calibri"/>
                <a:cs typeface="Calibri"/>
              </a:defRPr>
            </a:lvl1pPr>
            <a:lvl2pPr marL="742950" indent="-285750" algn="l">
              <a:buFont typeface="Arial"/>
              <a:buChar char="•"/>
              <a:defRPr sz="2400" b="0" i="0" baseline="0">
                <a:solidFill>
                  <a:schemeClr val="tx2"/>
                </a:solidFill>
                <a:latin typeface="Calibri Light"/>
                <a:cs typeface="Calibri Light"/>
              </a:defRPr>
            </a:lvl2pPr>
            <a:lvl3pPr marL="1143000" indent="-228600" algn="l">
              <a:buFont typeface="Lucida Grande"/>
              <a:buChar char="-"/>
              <a:defRPr sz="2400" b="0" i="0">
                <a:solidFill>
                  <a:schemeClr val="tx2"/>
                </a:solidFill>
                <a:latin typeface="Calibri Light"/>
                <a:cs typeface="Calibri Light"/>
              </a:defRPr>
            </a:lvl3pPr>
            <a:lvl4pPr algn="l">
              <a:defRPr>
                <a:latin typeface="Helvetica"/>
                <a:cs typeface="Helvetica"/>
              </a:defRPr>
            </a:lvl4pPr>
            <a:lvl5pPr algn="l">
              <a:defRPr>
                <a:latin typeface="Helvetica"/>
                <a:cs typeface="Helvetica"/>
              </a:defRPr>
            </a:lvl5pPr>
          </a:lstStyle>
          <a:p>
            <a:pPr lvl="0"/>
            <a:r>
              <a:rPr lang="en-US" dirty="0" smtClean="0"/>
              <a:t>Calibri Regular for level 1</a:t>
            </a:r>
          </a:p>
          <a:p>
            <a:pPr lvl="1"/>
            <a:r>
              <a:rPr lang="en-US" dirty="0" smtClean="0"/>
              <a:t>Calibri Light for level 2</a:t>
            </a:r>
          </a:p>
          <a:p>
            <a:pPr lvl="2"/>
            <a:r>
              <a:rPr lang="en-US" dirty="0" smtClean="0"/>
              <a:t>Calibri Light for level 3</a:t>
            </a:r>
          </a:p>
        </p:txBody>
      </p:sp>
    </p:spTree>
    <p:extLst>
      <p:ext uri="{BB962C8B-B14F-4D97-AF65-F5344CB8AC3E}">
        <p14:creationId xmlns:p14="http://schemas.microsoft.com/office/powerpoint/2010/main" val="184784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6000" b="0" i="0" cap="none" baseline="0">
                <a:solidFill>
                  <a:srgbClr val="00AEEF"/>
                </a:solidFill>
                <a:latin typeface="Calibri Light"/>
                <a:cs typeface="Calibri Light"/>
              </a:defRPr>
            </a:lvl1pPr>
          </a:lstStyle>
          <a:p>
            <a:r>
              <a:rPr lang="en-US" dirty="0" smtClean="0"/>
              <a:t>Title in Calibri Light</a:t>
            </a:r>
            <a:endParaRPr lang="en-US" dirty="0"/>
          </a:p>
        </p:txBody>
      </p:sp>
      <p:sp>
        <p:nvSpPr>
          <p:cNvPr id="3" name="Content Placeholder 2"/>
          <p:cNvSpPr>
            <a:spLocks noGrp="1"/>
          </p:cNvSpPr>
          <p:nvPr>
            <p:ph sz="half" idx="1" hasCustomPrompt="1"/>
          </p:nvPr>
        </p:nvSpPr>
        <p:spPr>
          <a:xfrm>
            <a:off x="457200" y="1600201"/>
            <a:ext cx="4038600" cy="4198994"/>
          </a:xfrm>
          <a:prstGeom prst="rect">
            <a:avLst/>
          </a:prstGeom>
        </p:spPr>
        <p:txBody>
          <a:bodyPr/>
          <a:lstStyle>
            <a:lvl1pPr>
              <a:defRPr sz="2400" b="0" i="0" baseline="0">
                <a:solidFill>
                  <a:schemeClr val="tx2"/>
                </a:solidFill>
                <a:latin typeface="Calibri"/>
                <a:cs typeface="Calibri Light"/>
              </a:defRPr>
            </a:lvl1pPr>
            <a:lvl2pPr marL="742950" indent="-285750">
              <a:buFont typeface="Arial"/>
              <a:buChar char="•"/>
              <a:defRPr sz="2400" b="0" i="0" baseline="0">
                <a:solidFill>
                  <a:schemeClr val="tx2"/>
                </a:solidFill>
                <a:latin typeface="Calibri Light"/>
                <a:cs typeface="Calibri Light"/>
              </a:defRPr>
            </a:lvl2pPr>
            <a:lvl3pPr marL="1257300" marR="0" indent="-342900" algn="l" defTabSz="457200" rtl="0" eaLnBrk="1" fontAlgn="auto" latinLnBrk="0" hangingPunct="1">
              <a:lnSpc>
                <a:spcPct val="100000"/>
              </a:lnSpc>
              <a:spcBef>
                <a:spcPct val="20000"/>
              </a:spcBef>
              <a:spcAft>
                <a:spcPts val="0"/>
              </a:spcAft>
              <a:buClrTx/>
              <a:buSzTx/>
              <a:buFont typeface="Lucida Grande"/>
              <a:buChar char="-"/>
              <a:tabLst/>
              <a:defRPr sz="2400" b="0" i="0">
                <a:solidFill>
                  <a:schemeClr val="tx2"/>
                </a:solidFill>
                <a:latin typeface="Calibri Light"/>
                <a:cs typeface="Calibri Light"/>
              </a:defRPr>
            </a:lvl3pPr>
            <a:lvl4pPr>
              <a:defRPr sz="1800">
                <a:latin typeface="Roboto   "/>
                <a:cs typeface="Roboto   "/>
              </a:defRPr>
            </a:lvl4pPr>
            <a:lvl5pPr>
              <a:defRPr sz="1800">
                <a:latin typeface="Roboto   "/>
                <a:cs typeface="Roboto   "/>
              </a:defRPr>
            </a:lvl5pPr>
            <a:lvl6pPr>
              <a:defRPr sz="1800"/>
            </a:lvl6pPr>
            <a:lvl7pPr>
              <a:defRPr sz="1800"/>
            </a:lvl7pPr>
            <a:lvl8pPr>
              <a:defRPr sz="1800"/>
            </a:lvl8pPr>
            <a:lvl9pPr>
              <a:defRPr sz="1800"/>
            </a:lvl9pPr>
          </a:lstStyle>
          <a:p>
            <a:pPr lvl="0"/>
            <a:r>
              <a:rPr lang="en-US" dirty="0" smtClean="0"/>
              <a:t>Calibri Regular for level 1</a:t>
            </a:r>
          </a:p>
          <a:p>
            <a:pPr lvl="1"/>
            <a:r>
              <a:rPr lang="en-US" dirty="0" smtClean="0"/>
              <a:t>Calibri Light level 2</a:t>
            </a:r>
          </a:p>
          <a:p>
            <a:pPr marL="1257300" marR="0" lvl="2" indent="-342900" algn="l" defTabSz="457200" rtl="0" eaLnBrk="1" fontAlgn="auto" latinLnBrk="0" hangingPunct="1">
              <a:lnSpc>
                <a:spcPct val="100000"/>
              </a:lnSpc>
              <a:spcBef>
                <a:spcPct val="20000"/>
              </a:spcBef>
              <a:spcAft>
                <a:spcPts val="0"/>
              </a:spcAft>
              <a:buClrTx/>
              <a:buSzTx/>
              <a:buFont typeface="Lucida Grande"/>
              <a:buChar char="-"/>
              <a:tabLst/>
              <a:defRPr/>
            </a:pPr>
            <a:r>
              <a:rPr lang="en-US" dirty="0" smtClean="0"/>
              <a:t>Calibri Light level 3</a:t>
            </a:r>
          </a:p>
        </p:txBody>
      </p:sp>
      <p:sp>
        <p:nvSpPr>
          <p:cNvPr id="4" name="Content Placeholder 3"/>
          <p:cNvSpPr>
            <a:spLocks noGrp="1"/>
          </p:cNvSpPr>
          <p:nvPr>
            <p:ph sz="half" idx="2" hasCustomPrompt="1"/>
          </p:nvPr>
        </p:nvSpPr>
        <p:spPr>
          <a:xfrm>
            <a:off x="4648200" y="1600201"/>
            <a:ext cx="4038600" cy="4198994"/>
          </a:xfrm>
          <a:prstGeom prst="rect">
            <a:avLst/>
          </a:prstGeom>
        </p:spPr>
        <p:txBody>
          <a:bodyPr/>
          <a:lstStyle>
            <a:lvl1pPr>
              <a:defRPr sz="2400" b="0" i="0" baseline="0">
                <a:solidFill>
                  <a:schemeClr val="tx2"/>
                </a:solidFill>
                <a:latin typeface="Calibri"/>
                <a:cs typeface="Calibri Light"/>
              </a:defRPr>
            </a:lvl1pPr>
            <a:lvl2pPr marL="742950" indent="-285750">
              <a:buFont typeface="Arial"/>
              <a:buChar char="•"/>
              <a:defRPr sz="2400" b="0" i="0">
                <a:solidFill>
                  <a:schemeClr val="tx2"/>
                </a:solidFill>
                <a:latin typeface="Calibri Light"/>
                <a:cs typeface="Calibri Light"/>
              </a:defRPr>
            </a:lvl2pPr>
            <a:lvl3pPr marL="1257300" marR="0" indent="-342900" algn="l" defTabSz="457200" rtl="0" eaLnBrk="1" fontAlgn="auto" latinLnBrk="0" hangingPunct="1">
              <a:lnSpc>
                <a:spcPct val="100000"/>
              </a:lnSpc>
              <a:spcBef>
                <a:spcPct val="20000"/>
              </a:spcBef>
              <a:spcAft>
                <a:spcPts val="0"/>
              </a:spcAft>
              <a:buClrTx/>
              <a:buSzTx/>
              <a:buFont typeface="Lucida Grande"/>
              <a:buChar char="-"/>
              <a:tabLst/>
              <a:defRPr sz="2400" b="0" i="0">
                <a:solidFill>
                  <a:schemeClr val="tx2"/>
                </a:solidFill>
                <a:latin typeface="Calibri Light"/>
                <a:cs typeface="Calibri Light"/>
              </a:defRPr>
            </a:lvl3pPr>
            <a:lvl4pPr>
              <a:defRPr sz="1800">
                <a:latin typeface="Roboto   "/>
                <a:cs typeface="Roboto   "/>
              </a:defRPr>
            </a:lvl4pPr>
            <a:lvl5pPr>
              <a:defRPr sz="1800">
                <a:latin typeface="Roboto   "/>
                <a:cs typeface="Roboto   "/>
              </a:defRPr>
            </a:lvl5pPr>
            <a:lvl6pPr>
              <a:defRPr sz="1800"/>
            </a:lvl6pPr>
            <a:lvl7pPr>
              <a:defRPr sz="1800"/>
            </a:lvl7pPr>
            <a:lvl8pPr>
              <a:defRPr sz="1800"/>
            </a:lvl8pPr>
            <a:lvl9pPr>
              <a:defRPr sz="1800"/>
            </a:lvl9pPr>
          </a:lstStyle>
          <a:p>
            <a:pPr lvl="0"/>
            <a:r>
              <a:rPr lang="en-US" dirty="0" smtClean="0"/>
              <a:t>Calibri Regular for level 1</a:t>
            </a:r>
          </a:p>
          <a:p>
            <a:pPr lvl="1"/>
            <a:r>
              <a:rPr lang="en-US" dirty="0" smtClean="0"/>
              <a:t>Calibri Light level 2</a:t>
            </a:r>
          </a:p>
          <a:p>
            <a:pPr marL="1257300" marR="0" lvl="2" indent="-342900" algn="l" defTabSz="457200" rtl="0" eaLnBrk="1" fontAlgn="auto" latinLnBrk="0" hangingPunct="1">
              <a:lnSpc>
                <a:spcPct val="100000"/>
              </a:lnSpc>
              <a:spcBef>
                <a:spcPct val="20000"/>
              </a:spcBef>
              <a:spcAft>
                <a:spcPts val="0"/>
              </a:spcAft>
              <a:buClrTx/>
              <a:buSzTx/>
              <a:buFont typeface="Lucida Grande"/>
              <a:buChar char="-"/>
              <a:tabLst/>
              <a:defRPr/>
            </a:pPr>
            <a:r>
              <a:rPr lang="en-US" dirty="0" smtClean="0"/>
              <a:t>Calibri Light level 3</a:t>
            </a:r>
          </a:p>
        </p:txBody>
      </p:sp>
      <p:cxnSp>
        <p:nvCxnSpPr>
          <p:cNvPr id="9" name="Straight Connector 8"/>
          <p:cNvCxnSpPr/>
          <p:nvPr userDrawn="1"/>
        </p:nvCxnSpPr>
        <p:spPr>
          <a:xfrm>
            <a:off x="4556606" y="1600201"/>
            <a:ext cx="0" cy="4198994"/>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5289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4789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arallelogram 4"/>
          <p:cNvSpPr/>
          <p:nvPr userDrawn="1"/>
        </p:nvSpPr>
        <p:spPr>
          <a:xfrm>
            <a:off x="-13265" y="1343561"/>
            <a:ext cx="6290693" cy="1447503"/>
          </a:xfrm>
          <a:custGeom>
            <a:avLst/>
            <a:gdLst>
              <a:gd name="connsiteX0" fmla="*/ 0 w 7393214"/>
              <a:gd name="connsiteY0" fmla="*/ 1442357 h 1442357"/>
              <a:gd name="connsiteX1" fmla="*/ 360589 w 7393214"/>
              <a:gd name="connsiteY1" fmla="*/ 0 h 1442357"/>
              <a:gd name="connsiteX2" fmla="*/ 7393214 w 7393214"/>
              <a:gd name="connsiteY2" fmla="*/ 0 h 1442357"/>
              <a:gd name="connsiteX3" fmla="*/ 7032625 w 7393214"/>
              <a:gd name="connsiteY3" fmla="*/ 1442357 h 1442357"/>
              <a:gd name="connsiteX4" fmla="*/ 0 w 7393214"/>
              <a:gd name="connsiteY4" fmla="*/ 1442357 h 1442357"/>
              <a:gd name="connsiteX0" fmla="*/ 0 w 7892143"/>
              <a:gd name="connsiteY0" fmla="*/ 1442357 h 1442357"/>
              <a:gd name="connsiteX1" fmla="*/ 360589 w 7892143"/>
              <a:gd name="connsiteY1" fmla="*/ 0 h 1442357"/>
              <a:gd name="connsiteX2" fmla="*/ 7892143 w 7892143"/>
              <a:gd name="connsiteY2" fmla="*/ 0 h 1442357"/>
              <a:gd name="connsiteX3" fmla="*/ 7032625 w 7892143"/>
              <a:gd name="connsiteY3" fmla="*/ 1442357 h 1442357"/>
              <a:gd name="connsiteX4" fmla="*/ 0 w 7892143"/>
              <a:gd name="connsiteY4" fmla="*/ 1442357 h 1442357"/>
              <a:gd name="connsiteX0" fmla="*/ 0 w 7892143"/>
              <a:gd name="connsiteY0" fmla="*/ 1442357 h 1442357"/>
              <a:gd name="connsiteX1" fmla="*/ 1558017 w 7892143"/>
              <a:gd name="connsiteY1" fmla="*/ 0 h 1442357"/>
              <a:gd name="connsiteX2" fmla="*/ 7892143 w 7892143"/>
              <a:gd name="connsiteY2" fmla="*/ 0 h 1442357"/>
              <a:gd name="connsiteX3" fmla="*/ 7032625 w 7892143"/>
              <a:gd name="connsiteY3" fmla="*/ 1442357 h 1442357"/>
              <a:gd name="connsiteX4" fmla="*/ 0 w 7892143"/>
              <a:gd name="connsiteY4" fmla="*/ 1442357 h 1442357"/>
              <a:gd name="connsiteX0" fmla="*/ 20411 w 7912554"/>
              <a:gd name="connsiteY0" fmla="*/ 1469572 h 1469572"/>
              <a:gd name="connsiteX1" fmla="*/ 0 w 7912554"/>
              <a:gd name="connsiteY1" fmla="*/ 0 h 1469572"/>
              <a:gd name="connsiteX2" fmla="*/ 7912554 w 7912554"/>
              <a:gd name="connsiteY2" fmla="*/ 27215 h 1469572"/>
              <a:gd name="connsiteX3" fmla="*/ 7053036 w 7912554"/>
              <a:gd name="connsiteY3" fmla="*/ 1469572 h 1469572"/>
              <a:gd name="connsiteX4" fmla="*/ 20411 w 7912554"/>
              <a:gd name="connsiteY4" fmla="*/ 1469572 h 1469572"/>
              <a:gd name="connsiteX0" fmla="*/ 0 w 7892143"/>
              <a:gd name="connsiteY0" fmla="*/ 1442357 h 1442357"/>
              <a:gd name="connsiteX1" fmla="*/ 1621518 w 7892143"/>
              <a:gd name="connsiteY1" fmla="*/ 18142 h 1442357"/>
              <a:gd name="connsiteX2" fmla="*/ 7892143 w 7892143"/>
              <a:gd name="connsiteY2" fmla="*/ 0 h 1442357"/>
              <a:gd name="connsiteX3" fmla="*/ 7032625 w 7892143"/>
              <a:gd name="connsiteY3" fmla="*/ 1442357 h 1442357"/>
              <a:gd name="connsiteX4" fmla="*/ 0 w 7892143"/>
              <a:gd name="connsiteY4" fmla="*/ 1442357 h 1442357"/>
              <a:gd name="connsiteX0" fmla="*/ 0 w 6295572"/>
              <a:gd name="connsiteY0" fmla="*/ 1451429 h 1451429"/>
              <a:gd name="connsiteX1" fmla="*/ 24947 w 6295572"/>
              <a:gd name="connsiteY1" fmla="*/ 18142 h 1451429"/>
              <a:gd name="connsiteX2" fmla="*/ 6295572 w 6295572"/>
              <a:gd name="connsiteY2" fmla="*/ 0 h 1451429"/>
              <a:gd name="connsiteX3" fmla="*/ 5436054 w 6295572"/>
              <a:gd name="connsiteY3" fmla="*/ 1442357 h 1451429"/>
              <a:gd name="connsiteX4" fmla="*/ 0 w 6295572"/>
              <a:gd name="connsiteY4" fmla="*/ 1451429 h 1451429"/>
              <a:gd name="connsiteX0" fmla="*/ 274410 w 6569982"/>
              <a:gd name="connsiteY0" fmla="*/ 1451429 h 1451429"/>
              <a:gd name="connsiteX1" fmla="*/ 0 w 6569982"/>
              <a:gd name="connsiteY1" fmla="*/ 18142 h 1451429"/>
              <a:gd name="connsiteX2" fmla="*/ 6569982 w 6569982"/>
              <a:gd name="connsiteY2" fmla="*/ 0 h 1451429"/>
              <a:gd name="connsiteX3" fmla="*/ 5710464 w 6569982"/>
              <a:gd name="connsiteY3" fmla="*/ 1442357 h 1451429"/>
              <a:gd name="connsiteX4" fmla="*/ 274410 w 6569982"/>
              <a:gd name="connsiteY4" fmla="*/ 1451429 h 1451429"/>
              <a:gd name="connsiteX0" fmla="*/ 0 w 6295572"/>
              <a:gd name="connsiteY0" fmla="*/ 1451429 h 1451429"/>
              <a:gd name="connsiteX1" fmla="*/ 6804 w 6295572"/>
              <a:gd name="connsiteY1" fmla="*/ 27214 h 1451429"/>
              <a:gd name="connsiteX2" fmla="*/ 6295572 w 6295572"/>
              <a:gd name="connsiteY2" fmla="*/ 0 h 1451429"/>
              <a:gd name="connsiteX3" fmla="*/ 5436054 w 6295572"/>
              <a:gd name="connsiteY3" fmla="*/ 1442357 h 1451429"/>
              <a:gd name="connsiteX4" fmla="*/ 0 w 6295572"/>
              <a:gd name="connsiteY4" fmla="*/ 1451429 h 1451429"/>
              <a:gd name="connsiteX0" fmla="*/ 52961 w 6288768"/>
              <a:gd name="connsiteY0" fmla="*/ 1451429 h 1451429"/>
              <a:gd name="connsiteX1" fmla="*/ 0 w 6288768"/>
              <a:gd name="connsiteY1" fmla="*/ 27214 h 1451429"/>
              <a:gd name="connsiteX2" fmla="*/ 6288768 w 6288768"/>
              <a:gd name="connsiteY2" fmla="*/ 0 h 1451429"/>
              <a:gd name="connsiteX3" fmla="*/ 5429250 w 6288768"/>
              <a:gd name="connsiteY3" fmla="*/ 1442357 h 1451429"/>
              <a:gd name="connsiteX4" fmla="*/ 52961 w 6288768"/>
              <a:gd name="connsiteY4" fmla="*/ 1451429 h 1451429"/>
              <a:gd name="connsiteX0" fmla="*/ 667 w 6288768"/>
              <a:gd name="connsiteY0" fmla="*/ 1451429 h 1451429"/>
              <a:gd name="connsiteX1" fmla="*/ 0 w 6288768"/>
              <a:gd name="connsiteY1" fmla="*/ 27214 h 1451429"/>
              <a:gd name="connsiteX2" fmla="*/ 6288768 w 6288768"/>
              <a:gd name="connsiteY2" fmla="*/ 0 h 1451429"/>
              <a:gd name="connsiteX3" fmla="*/ 5429250 w 6288768"/>
              <a:gd name="connsiteY3" fmla="*/ 1442357 h 1451429"/>
              <a:gd name="connsiteX4" fmla="*/ 667 w 6288768"/>
              <a:gd name="connsiteY4" fmla="*/ 1451429 h 1451429"/>
              <a:gd name="connsiteX0" fmla="*/ 1 w 6288102"/>
              <a:gd name="connsiteY0" fmla="*/ 1451429 h 1451429"/>
              <a:gd name="connsiteX1" fmla="*/ 126334 w 6288102"/>
              <a:gd name="connsiteY1" fmla="*/ 27214 h 1451429"/>
              <a:gd name="connsiteX2" fmla="*/ 6288102 w 6288102"/>
              <a:gd name="connsiteY2" fmla="*/ 0 h 1451429"/>
              <a:gd name="connsiteX3" fmla="*/ 5428584 w 6288102"/>
              <a:gd name="connsiteY3" fmla="*/ 1442357 h 1451429"/>
              <a:gd name="connsiteX4" fmla="*/ 1 w 6288102"/>
              <a:gd name="connsiteY4" fmla="*/ 1451429 h 1451429"/>
              <a:gd name="connsiteX0" fmla="*/ 8138 w 6296239"/>
              <a:gd name="connsiteY0" fmla="*/ 1451429 h 1451429"/>
              <a:gd name="connsiteX1" fmla="*/ 0 w 6296239"/>
              <a:gd name="connsiteY1" fmla="*/ 19743 h 1451429"/>
              <a:gd name="connsiteX2" fmla="*/ 6296239 w 6296239"/>
              <a:gd name="connsiteY2" fmla="*/ 0 h 1451429"/>
              <a:gd name="connsiteX3" fmla="*/ 5436721 w 6296239"/>
              <a:gd name="connsiteY3" fmla="*/ 1442357 h 1451429"/>
              <a:gd name="connsiteX4" fmla="*/ 8138 w 6296239"/>
              <a:gd name="connsiteY4" fmla="*/ 1451429 h 1451429"/>
              <a:gd name="connsiteX0" fmla="*/ 8138 w 6296239"/>
              <a:gd name="connsiteY0" fmla="*/ 1451429 h 1451429"/>
              <a:gd name="connsiteX1" fmla="*/ 0 w 6296239"/>
              <a:gd name="connsiteY1" fmla="*/ 19743 h 1451429"/>
              <a:gd name="connsiteX2" fmla="*/ 6296239 w 6296239"/>
              <a:gd name="connsiteY2" fmla="*/ 0 h 1451429"/>
              <a:gd name="connsiteX3" fmla="*/ 5436721 w 6296239"/>
              <a:gd name="connsiteY3" fmla="*/ 1442357 h 1451429"/>
              <a:gd name="connsiteX4" fmla="*/ 220517 w 6296239"/>
              <a:gd name="connsiteY4" fmla="*/ 1450895 h 1451429"/>
              <a:gd name="connsiteX5" fmla="*/ 8138 w 6296239"/>
              <a:gd name="connsiteY5" fmla="*/ 1451429 h 1451429"/>
              <a:gd name="connsiteX0" fmla="*/ 8138 w 6296239"/>
              <a:gd name="connsiteY0" fmla="*/ 1451429 h 1451429"/>
              <a:gd name="connsiteX1" fmla="*/ 0 w 6296239"/>
              <a:gd name="connsiteY1" fmla="*/ 19743 h 1451429"/>
              <a:gd name="connsiteX2" fmla="*/ 6296239 w 6296239"/>
              <a:gd name="connsiteY2" fmla="*/ 0 h 1451429"/>
              <a:gd name="connsiteX3" fmla="*/ 5436721 w 6296239"/>
              <a:gd name="connsiteY3" fmla="*/ 1442357 h 1451429"/>
              <a:gd name="connsiteX4" fmla="*/ 369929 w 6296239"/>
              <a:gd name="connsiteY4" fmla="*/ 1353777 h 1451429"/>
              <a:gd name="connsiteX5" fmla="*/ 8138 w 6296239"/>
              <a:gd name="connsiteY5" fmla="*/ 1451429 h 1451429"/>
              <a:gd name="connsiteX0" fmla="*/ 8138 w 6296239"/>
              <a:gd name="connsiteY0" fmla="*/ 1451429 h 1480777"/>
              <a:gd name="connsiteX1" fmla="*/ 0 w 6296239"/>
              <a:gd name="connsiteY1" fmla="*/ 19743 h 1480777"/>
              <a:gd name="connsiteX2" fmla="*/ 6296239 w 6296239"/>
              <a:gd name="connsiteY2" fmla="*/ 0 h 1480777"/>
              <a:gd name="connsiteX3" fmla="*/ 5436721 w 6296239"/>
              <a:gd name="connsiteY3" fmla="*/ 1442357 h 1480777"/>
              <a:gd name="connsiteX4" fmla="*/ 205576 w 6296239"/>
              <a:gd name="connsiteY4" fmla="*/ 1480777 h 1480777"/>
              <a:gd name="connsiteX5" fmla="*/ 8138 w 6296239"/>
              <a:gd name="connsiteY5" fmla="*/ 1451429 h 1480777"/>
              <a:gd name="connsiteX0" fmla="*/ 4 w 6303046"/>
              <a:gd name="connsiteY0" fmla="*/ 1077899 h 1480777"/>
              <a:gd name="connsiteX1" fmla="*/ 6807 w 6303046"/>
              <a:gd name="connsiteY1" fmla="*/ 19743 h 1480777"/>
              <a:gd name="connsiteX2" fmla="*/ 6303046 w 6303046"/>
              <a:gd name="connsiteY2" fmla="*/ 0 h 1480777"/>
              <a:gd name="connsiteX3" fmla="*/ 5443528 w 6303046"/>
              <a:gd name="connsiteY3" fmla="*/ 1442357 h 1480777"/>
              <a:gd name="connsiteX4" fmla="*/ 212383 w 6303046"/>
              <a:gd name="connsiteY4" fmla="*/ 1480777 h 1480777"/>
              <a:gd name="connsiteX5" fmla="*/ 4 w 6303046"/>
              <a:gd name="connsiteY5" fmla="*/ 1077899 h 1480777"/>
              <a:gd name="connsiteX0" fmla="*/ 49091 w 6352133"/>
              <a:gd name="connsiteY0" fmla="*/ 1077899 h 1480777"/>
              <a:gd name="connsiteX1" fmla="*/ 55894 w 6352133"/>
              <a:gd name="connsiteY1" fmla="*/ 19743 h 1480777"/>
              <a:gd name="connsiteX2" fmla="*/ 6352133 w 6352133"/>
              <a:gd name="connsiteY2" fmla="*/ 0 h 1480777"/>
              <a:gd name="connsiteX3" fmla="*/ 5492615 w 6352133"/>
              <a:gd name="connsiteY3" fmla="*/ 1442357 h 1480777"/>
              <a:gd name="connsiteX4" fmla="*/ 0 w 6352133"/>
              <a:gd name="connsiteY4" fmla="*/ 1480777 h 1480777"/>
              <a:gd name="connsiteX5" fmla="*/ 49091 w 6352133"/>
              <a:gd name="connsiteY5" fmla="*/ 1077899 h 1480777"/>
              <a:gd name="connsiteX0" fmla="*/ 4268 w 6307310"/>
              <a:gd name="connsiteY0" fmla="*/ 1077899 h 1480777"/>
              <a:gd name="connsiteX1" fmla="*/ 11071 w 6307310"/>
              <a:gd name="connsiteY1" fmla="*/ 19743 h 1480777"/>
              <a:gd name="connsiteX2" fmla="*/ 6307310 w 6307310"/>
              <a:gd name="connsiteY2" fmla="*/ 0 h 1480777"/>
              <a:gd name="connsiteX3" fmla="*/ 5447792 w 6307310"/>
              <a:gd name="connsiteY3" fmla="*/ 1442357 h 1480777"/>
              <a:gd name="connsiteX4" fmla="*/ 0 w 6307310"/>
              <a:gd name="connsiteY4" fmla="*/ 1480777 h 1480777"/>
              <a:gd name="connsiteX5" fmla="*/ 4268 w 6307310"/>
              <a:gd name="connsiteY5" fmla="*/ 1077899 h 1480777"/>
              <a:gd name="connsiteX0" fmla="*/ 144 w 6303186"/>
              <a:gd name="connsiteY0" fmla="*/ 1077899 h 1458594"/>
              <a:gd name="connsiteX1" fmla="*/ 6947 w 6303186"/>
              <a:gd name="connsiteY1" fmla="*/ 19743 h 1458594"/>
              <a:gd name="connsiteX2" fmla="*/ 6303186 w 6303186"/>
              <a:gd name="connsiteY2" fmla="*/ 0 h 1458594"/>
              <a:gd name="connsiteX3" fmla="*/ 5443668 w 6303186"/>
              <a:gd name="connsiteY3" fmla="*/ 1442357 h 1458594"/>
              <a:gd name="connsiteX4" fmla="*/ 6968 w 6303186"/>
              <a:gd name="connsiteY4" fmla="*/ 1458594 h 1458594"/>
              <a:gd name="connsiteX5" fmla="*/ 144 w 6303186"/>
              <a:gd name="connsiteY5" fmla="*/ 1077899 h 1458594"/>
              <a:gd name="connsiteX0" fmla="*/ 144 w 6303186"/>
              <a:gd name="connsiteY0" fmla="*/ 1077899 h 1442357"/>
              <a:gd name="connsiteX1" fmla="*/ 6947 w 6303186"/>
              <a:gd name="connsiteY1" fmla="*/ 19743 h 1442357"/>
              <a:gd name="connsiteX2" fmla="*/ 6303186 w 6303186"/>
              <a:gd name="connsiteY2" fmla="*/ 0 h 1442357"/>
              <a:gd name="connsiteX3" fmla="*/ 5443668 w 6303186"/>
              <a:gd name="connsiteY3" fmla="*/ 1442357 h 1442357"/>
              <a:gd name="connsiteX4" fmla="*/ 6968 w 6303186"/>
              <a:gd name="connsiteY4" fmla="*/ 1430865 h 1442357"/>
              <a:gd name="connsiteX5" fmla="*/ 144 w 6303186"/>
              <a:gd name="connsiteY5" fmla="*/ 1077899 h 1442357"/>
              <a:gd name="connsiteX0" fmla="*/ 303 w 6303345"/>
              <a:gd name="connsiteY0" fmla="*/ 1077899 h 1458594"/>
              <a:gd name="connsiteX1" fmla="*/ 7106 w 6303345"/>
              <a:gd name="connsiteY1" fmla="*/ 19743 h 1458594"/>
              <a:gd name="connsiteX2" fmla="*/ 6303345 w 6303345"/>
              <a:gd name="connsiteY2" fmla="*/ 0 h 1458594"/>
              <a:gd name="connsiteX3" fmla="*/ 5443827 w 6303345"/>
              <a:gd name="connsiteY3" fmla="*/ 1442357 h 1458594"/>
              <a:gd name="connsiteX4" fmla="*/ 1581 w 6303345"/>
              <a:gd name="connsiteY4" fmla="*/ 1458594 h 1458594"/>
              <a:gd name="connsiteX5" fmla="*/ 303 w 6303345"/>
              <a:gd name="connsiteY5" fmla="*/ 1077899 h 1458594"/>
              <a:gd name="connsiteX0" fmla="*/ 303 w 6303345"/>
              <a:gd name="connsiteY0" fmla="*/ 1091431 h 1472126"/>
              <a:gd name="connsiteX1" fmla="*/ 12652 w 6303345"/>
              <a:gd name="connsiteY1" fmla="*/ 0 h 1472126"/>
              <a:gd name="connsiteX2" fmla="*/ 6303345 w 6303345"/>
              <a:gd name="connsiteY2" fmla="*/ 13532 h 1472126"/>
              <a:gd name="connsiteX3" fmla="*/ 5443827 w 6303345"/>
              <a:gd name="connsiteY3" fmla="*/ 1455889 h 1472126"/>
              <a:gd name="connsiteX4" fmla="*/ 1581 w 6303345"/>
              <a:gd name="connsiteY4" fmla="*/ 1472126 h 1472126"/>
              <a:gd name="connsiteX5" fmla="*/ 303 w 6303345"/>
              <a:gd name="connsiteY5" fmla="*/ 1091431 h 1472126"/>
              <a:gd name="connsiteX0" fmla="*/ 303 w 6303345"/>
              <a:gd name="connsiteY0" fmla="*/ 1077899 h 1458594"/>
              <a:gd name="connsiteX1" fmla="*/ 12652 w 6303345"/>
              <a:gd name="connsiteY1" fmla="*/ 3105 h 1458594"/>
              <a:gd name="connsiteX2" fmla="*/ 6303345 w 6303345"/>
              <a:gd name="connsiteY2" fmla="*/ 0 h 1458594"/>
              <a:gd name="connsiteX3" fmla="*/ 5443827 w 6303345"/>
              <a:gd name="connsiteY3" fmla="*/ 1442357 h 1458594"/>
              <a:gd name="connsiteX4" fmla="*/ 1581 w 6303345"/>
              <a:gd name="connsiteY4" fmla="*/ 1458594 h 1458594"/>
              <a:gd name="connsiteX5" fmla="*/ 303 w 6303345"/>
              <a:gd name="connsiteY5" fmla="*/ 1077899 h 1458594"/>
              <a:gd name="connsiteX0" fmla="*/ 109642 w 6301764"/>
              <a:gd name="connsiteY0" fmla="*/ 861615 h 1458594"/>
              <a:gd name="connsiteX1" fmla="*/ 11071 w 6301764"/>
              <a:gd name="connsiteY1" fmla="*/ 3105 h 1458594"/>
              <a:gd name="connsiteX2" fmla="*/ 6301764 w 6301764"/>
              <a:gd name="connsiteY2" fmla="*/ 0 h 1458594"/>
              <a:gd name="connsiteX3" fmla="*/ 5442246 w 6301764"/>
              <a:gd name="connsiteY3" fmla="*/ 1442357 h 1458594"/>
              <a:gd name="connsiteX4" fmla="*/ 0 w 6301764"/>
              <a:gd name="connsiteY4" fmla="*/ 1458594 h 1458594"/>
              <a:gd name="connsiteX5" fmla="*/ 109642 w 6301764"/>
              <a:gd name="connsiteY5" fmla="*/ 861615 h 1458594"/>
              <a:gd name="connsiteX0" fmla="*/ 15360 w 6301764"/>
              <a:gd name="connsiteY0" fmla="*/ 861615 h 1458594"/>
              <a:gd name="connsiteX1" fmla="*/ 11071 w 6301764"/>
              <a:gd name="connsiteY1" fmla="*/ 3105 h 1458594"/>
              <a:gd name="connsiteX2" fmla="*/ 6301764 w 6301764"/>
              <a:gd name="connsiteY2" fmla="*/ 0 h 1458594"/>
              <a:gd name="connsiteX3" fmla="*/ 5442246 w 6301764"/>
              <a:gd name="connsiteY3" fmla="*/ 1442357 h 1458594"/>
              <a:gd name="connsiteX4" fmla="*/ 0 w 6301764"/>
              <a:gd name="connsiteY4" fmla="*/ 1458594 h 1458594"/>
              <a:gd name="connsiteX5" fmla="*/ 15360 w 6301764"/>
              <a:gd name="connsiteY5" fmla="*/ 861615 h 1458594"/>
              <a:gd name="connsiteX0" fmla="*/ 9814 w 6296218"/>
              <a:gd name="connsiteY0" fmla="*/ 861615 h 1453048"/>
              <a:gd name="connsiteX1" fmla="*/ 5525 w 6296218"/>
              <a:gd name="connsiteY1" fmla="*/ 3105 h 1453048"/>
              <a:gd name="connsiteX2" fmla="*/ 6296218 w 6296218"/>
              <a:gd name="connsiteY2" fmla="*/ 0 h 1453048"/>
              <a:gd name="connsiteX3" fmla="*/ 5436700 w 6296218"/>
              <a:gd name="connsiteY3" fmla="*/ 1442357 h 1453048"/>
              <a:gd name="connsiteX4" fmla="*/ 0 w 6296218"/>
              <a:gd name="connsiteY4" fmla="*/ 1453048 h 1453048"/>
              <a:gd name="connsiteX5" fmla="*/ 9814 w 6296218"/>
              <a:gd name="connsiteY5" fmla="*/ 861615 h 1453048"/>
              <a:gd name="connsiteX0" fmla="*/ 4289 w 6290693"/>
              <a:gd name="connsiteY0" fmla="*/ 861615 h 1453048"/>
              <a:gd name="connsiteX1" fmla="*/ 0 w 6290693"/>
              <a:gd name="connsiteY1" fmla="*/ 3105 h 1453048"/>
              <a:gd name="connsiteX2" fmla="*/ 6290693 w 6290693"/>
              <a:gd name="connsiteY2" fmla="*/ 0 h 1453048"/>
              <a:gd name="connsiteX3" fmla="*/ 5431175 w 6290693"/>
              <a:gd name="connsiteY3" fmla="*/ 1442357 h 1453048"/>
              <a:gd name="connsiteX4" fmla="*/ 55481 w 6290693"/>
              <a:gd name="connsiteY4" fmla="*/ 1453048 h 1453048"/>
              <a:gd name="connsiteX5" fmla="*/ 4289 w 6290693"/>
              <a:gd name="connsiteY5" fmla="*/ 861615 h 1453048"/>
              <a:gd name="connsiteX0" fmla="*/ 4289 w 6290693"/>
              <a:gd name="connsiteY0" fmla="*/ 861615 h 1453048"/>
              <a:gd name="connsiteX1" fmla="*/ 0 w 6290693"/>
              <a:gd name="connsiteY1" fmla="*/ 3105 h 1453048"/>
              <a:gd name="connsiteX2" fmla="*/ 6290693 w 6290693"/>
              <a:gd name="connsiteY2" fmla="*/ 0 h 1453048"/>
              <a:gd name="connsiteX3" fmla="*/ 5431175 w 6290693"/>
              <a:gd name="connsiteY3" fmla="*/ 1442357 h 1453048"/>
              <a:gd name="connsiteX4" fmla="*/ 11113 w 6290693"/>
              <a:gd name="connsiteY4" fmla="*/ 1453048 h 1453048"/>
              <a:gd name="connsiteX5" fmla="*/ 4289 w 6290693"/>
              <a:gd name="connsiteY5" fmla="*/ 861615 h 1453048"/>
              <a:gd name="connsiteX0" fmla="*/ 4289 w 6290693"/>
              <a:gd name="connsiteY0" fmla="*/ 861615 h 1447503"/>
              <a:gd name="connsiteX1" fmla="*/ 0 w 6290693"/>
              <a:gd name="connsiteY1" fmla="*/ 3105 h 1447503"/>
              <a:gd name="connsiteX2" fmla="*/ 6290693 w 6290693"/>
              <a:gd name="connsiteY2" fmla="*/ 0 h 1447503"/>
              <a:gd name="connsiteX3" fmla="*/ 5431175 w 6290693"/>
              <a:gd name="connsiteY3" fmla="*/ 1442357 h 1447503"/>
              <a:gd name="connsiteX4" fmla="*/ 5567 w 6290693"/>
              <a:gd name="connsiteY4" fmla="*/ 1447503 h 1447503"/>
              <a:gd name="connsiteX5" fmla="*/ 4289 w 6290693"/>
              <a:gd name="connsiteY5" fmla="*/ 861615 h 1447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0693" h="1447503">
                <a:moveTo>
                  <a:pt x="4289" y="861615"/>
                </a:moveTo>
                <a:cubicBezTo>
                  <a:pt x="4067" y="386877"/>
                  <a:pt x="222" y="477843"/>
                  <a:pt x="0" y="3105"/>
                </a:cubicBezTo>
                <a:lnTo>
                  <a:pt x="6290693" y="0"/>
                </a:lnTo>
                <a:lnTo>
                  <a:pt x="5431175" y="1442357"/>
                </a:lnTo>
                <a:lnTo>
                  <a:pt x="5567" y="1447503"/>
                </a:lnTo>
                <a:cubicBezTo>
                  <a:pt x="6990" y="1313210"/>
                  <a:pt x="2866" y="995908"/>
                  <a:pt x="4289" y="861615"/>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006BB6"/>
              </a:solidFill>
            </a:endParaRPr>
          </a:p>
        </p:txBody>
      </p:sp>
      <p:sp>
        <p:nvSpPr>
          <p:cNvPr id="9" name="Text Placeholder 8"/>
          <p:cNvSpPr>
            <a:spLocks noGrp="1"/>
          </p:cNvSpPr>
          <p:nvPr>
            <p:ph type="body" sz="quarter" idx="10" hasCustomPrompt="1"/>
          </p:nvPr>
        </p:nvSpPr>
        <p:spPr>
          <a:xfrm>
            <a:off x="0" y="1796964"/>
            <a:ext cx="5711152" cy="631568"/>
          </a:xfrm>
          <a:prstGeom prst="rect">
            <a:avLst/>
          </a:prstGeom>
        </p:spPr>
        <p:txBody>
          <a:bodyPr vert="horz"/>
          <a:lstStyle>
            <a:lvl1pPr marL="0" indent="344488" algn="l">
              <a:buNone/>
              <a:defRPr sz="2700">
                <a:solidFill>
                  <a:srgbClr val="006BB6"/>
                </a:solidFill>
                <a:latin typeface="Calibri Light"/>
              </a:defRPr>
            </a:lvl1pPr>
          </a:lstStyle>
          <a:p>
            <a:pPr lvl="0"/>
            <a:r>
              <a:rPr lang="en-US" dirty="0" smtClean="0"/>
              <a:t>Chapter Divider in Calibri Light</a:t>
            </a:r>
          </a:p>
        </p:txBody>
      </p:sp>
    </p:spTree>
    <p:extLst>
      <p:ext uri="{BB962C8B-B14F-4D97-AF65-F5344CB8AC3E}">
        <p14:creationId xmlns:p14="http://schemas.microsoft.com/office/powerpoint/2010/main" val="12903339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
        <p:nvSpPr>
          <p:cNvPr id="2" name="Title 1"/>
          <p:cNvSpPr>
            <a:spLocks noGrp="1"/>
          </p:cNvSpPr>
          <p:nvPr>
            <p:ph type="title" hasCustomPrompt="1"/>
          </p:nvPr>
        </p:nvSpPr>
        <p:spPr>
          <a:xfrm>
            <a:off x="457200" y="274638"/>
            <a:ext cx="8229600" cy="1143000"/>
          </a:xfrm>
          <a:prstGeom prst="rect">
            <a:avLst/>
          </a:prstGeom>
        </p:spPr>
        <p:txBody>
          <a:bodyPr vert="horz"/>
          <a:lstStyle>
            <a:lvl1pPr algn="l">
              <a:defRPr sz="6000" baseline="0">
                <a:solidFill>
                  <a:schemeClr val="bg1"/>
                </a:solidFill>
                <a:latin typeface="Calibri Light"/>
              </a:defRPr>
            </a:lvl1pPr>
          </a:lstStyle>
          <a:p>
            <a:r>
              <a:rPr lang="en-US" dirty="0" smtClean="0"/>
              <a:t>Graphs or charts</a:t>
            </a:r>
            <a:endParaRPr lang="en-US" dirty="0"/>
          </a:p>
        </p:txBody>
      </p:sp>
    </p:spTree>
    <p:extLst>
      <p:ext uri="{BB962C8B-B14F-4D97-AF65-F5344CB8AC3E}">
        <p14:creationId xmlns:p14="http://schemas.microsoft.com/office/powerpoint/2010/main" val="57122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194" y="8194"/>
            <a:ext cx="9144000" cy="6858000"/>
          </a:xfrm>
          <a:prstGeom prst="rect">
            <a:avLst/>
          </a:prstGeom>
        </p:spPr>
      </p:pic>
    </p:spTree>
    <p:extLst>
      <p:ext uri="{BB962C8B-B14F-4D97-AF65-F5344CB8AC3E}">
        <p14:creationId xmlns:p14="http://schemas.microsoft.com/office/powerpoint/2010/main" val="212874258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2" r:id="rId5"/>
    <p:sldLayoutId id="2147483653" r:id="rId6"/>
    <p:sldLayoutId id="2147483655" r:id="rId7"/>
    <p:sldLayoutId id="2147483654"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11.jpeg"/><Relationship Id="rId5" Type="http://schemas.openxmlformats.org/officeDocument/2006/relationships/diagramLayout" Target="../diagrams/layout2.xml"/><Relationship Id="rId10" Type="http://schemas.openxmlformats.org/officeDocument/2006/relationships/image" Target="../media/image10.jpeg"/><Relationship Id="rId4" Type="http://schemas.openxmlformats.org/officeDocument/2006/relationships/diagramData" Target="../diagrams/data2.xml"/><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Careers Nova Scotia</a:t>
            </a:r>
            <a:endParaRPr lang="en-US" dirty="0"/>
          </a:p>
        </p:txBody>
      </p:sp>
      <p:sp>
        <p:nvSpPr>
          <p:cNvPr id="4" name="Subtitle 3"/>
          <p:cNvSpPr>
            <a:spLocks noGrp="1"/>
          </p:cNvSpPr>
          <p:nvPr>
            <p:ph type="subTitle" idx="1"/>
          </p:nvPr>
        </p:nvSpPr>
        <p:spPr>
          <a:xfrm>
            <a:off x="656823" y="3334999"/>
            <a:ext cx="7778839" cy="1133970"/>
          </a:xfrm>
        </p:spPr>
        <p:txBody>
          <a:bodyPr/>
          <a:lstStyle/>
          <a:p>
            <a:r>
              <a:rPr lang="en-US" dirty="0" smtClean="0"/>
              <a:t>Transforming Employment and Workforce Development Services in Nova Scotia </a:t>
            </a:r>
            <a:endParaRPr lang="en-US" dirty="0"/>
          </a:p>
        </p:txBody>
      </p:sp>
      <p:sp>
        <p:nvSpPr>
          <p:cNvPr id="5" name="Subtitle 3"/>
          <p:cNvSpPr txBox="1">
            <a:spLocks/>
          </p:cNvSpPr>
          <p:nvPr/>
        </p:nvSpPr>
        <p:spPr>
          <a:xfrm>
            <a:off x="682275" y="4468969"/>
            <a:ext cx="7778839" cy="976648"/>
          </a:xfrm>
          <a:prstGeom prst="rect">
            <a:avLst/>
          </a:prstGeom>
        </p:spPr>
        <p:txBody>
          <a:bodyPr/>
          <a:lstStyle>
            <a:lvl1pPr marL="0" indent="0" algn="l" defTabSz="457200" rtl="0" eaLnBrk="1" latinLnBrk="0" hangingPunct="1">
              <a:spcBef>
                <a:spcPct val="20000"/>
              </a:spcBef>
              <a:buFont typeface="Arial"/>
              <a:buNone/>
              <a:defRPr sz="3000" b="0" i="0" kern="1200">
                <a:solidFill>
                  <a:srgbClr val="00AEEF"/>
                </a:solidFill>
                <a:latin typeface="Calibri Light"/>
                <a:ea typeface="+mn-ea"/>
                <a:cs typeface="Calibri Light"/>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400" dirty="0" smtClean="0"/>
          </a:p>
          <a:p>
            <a:r>
              <a:rPr lang="en-US" sz="1400" dirty="0" smtClean="0"/>
              <a:t>February, 2015</a:t>
            </a:r>
          </a:p>
        </p:txBody>
      </p:sp>
    </p:spTree>
    <p:extLst>
      <p:ext uri="{BB962C8B-B14F-4D97-AF65-F5344CB8AC3E}">
        <p14:creationId xmlns:p14="http://schemas.microsoft.com/office/powerpoint/2010/main" val="3095420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C:\Users\elliotvl\AppData\Local\Microsoft\Windows\Temporary Internet Files\Content.IE5\9HXFLMWQ\MP9004393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136" y="4889258"/>
            <a:ext cx="1976607" cy="1380180"/>
          </a:xfrm>
          <a:prstGeom prst="rect">
            <a:avLst/>
          </a:prstGeom>
          <a:noFill/>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sz="4400" dirty="0" smtClean="0"/>
              <a:t>Giving Careers NS Shape</a:t>
            </a:r>
            <a:br>
              <a:rPr lang="en-US" sz="4400" dirty="0" smtClean="0"/>
            </a:br>
            <a:r>
              <a:rPr lang="en-US" sz="2800" dirty="0" smtClean="0">
                <a:solidFill>
                  <a:srgbClr val="006BB6"/>
                </a:solidFill>
                <a:latin typeface="+mn-lt"/>
              </a:rPr>
              <a:t>One overall goal… three areas of transformation</a:t>
            </a:r>
            <a:endParaRPr lang="en-US" sz="2800" dirty="0">
              <a:latin typeface="+mn-lt"/>
            </a:endParaRPr>
          </a:p>
        </p:txBody>
      </p:sp>
      <p:graphicFrame>
        <p:nvGraphicFramePr>
          <p:cNvPr id="4" name="Content Placeholder 1"/>
          <p:cNvGraphicFramePr>
            <a:graphicFrameLocks/>
          </p:cNvGraphicFramePr>
          <p:nvPr>
            <p:extLst>
              <p:ext uri="{D42A27DB-BD31-4B8C-83A1-F6EECF244321}">
                <p14:modId xmlns:p14="http://schemas.microsoft.com/office/powerpoint/2010/main" val="3750050971"/>
              </p:ext>
            </p:extLst>
          </p:nvPr>
        </p:nvGraphicFramePr>
        <p:xfrm>
          <a:off x="70398" y="2259895"/>
          <a:ext cx="9003204" cy="36170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12" descr="C:\Users\elliotvl\AppData\Local\Microsoft\Windows\Temporary Internet Files\Content.IE5\YTJ73UOU\MP900182819[1].jpg"/>
          <p:cNvPicPr>
            <a:picLocks noChangeAspect="1" noChangeArrowheads="1"/>
          </p:cNvPicPr>
          <p:nvPr/>
        </p:nvPicPr>
        <p:blipFill rotWithShape="1">
          <a:blip r:embed="rId9">
            <a:extLst>
              <a:ext uri="{28A0092B-C50C-407E-A947-70E740481C1C}">
                <a14:useLocalDpi xmlns:a14="http://schemas.microsoft.com/office/drawing/2010/main" val="0"/>
              </a:ext>
            </a:extLst>
          </a:blip>
          <a:srcRect l="16103" r="18963"/>
          <a:stretch/>
        </p:blipFill>
        <p:spPr bwMode="auto">
          <a:xfrm>
            <a:off x="5417740" y="4889259"/>
            <a:ext cx="1324583" cy="1468408"/>
          </a:xfrm>
          <a:prstGeom prst="rect">
            <a:avLst/>
          </a:prstGeom>
          <a:noFill/>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0" descr="C:\Users\elliotvl\AppData\Local\Microsoft\Windows\Temporary Internet Files\Content.IE5\8M2UKHOE\MP900400337[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3254" y="1477276"/>
            <a:ext cx="2101141" cy="1400214"/>
          </a:xfrm>
          <a:prstGeom prst="rect">
            <a:avLst/>
          </a:prstGeom>
          <a:noFill/>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elliotvl\AppData\Local\Microsoft\Windows\Temporary Internet Files\Content.IE5\FOMC36SK\MP900422247[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64768" y="1832196"/>
            <a:ext cx="895950" cy="1347215"/>
          </a:xfrm>
          <a:prstGeom prst="rect">
            <a:avLst/>
          </a:prstGeom>
          <a:noFill/>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175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150362"/>
            <a:ext cx="8950817" cy="1143000"/>
          </a:xfrm>
        </p:spPr>
        <p:txBody>
          <a:bodyPr/>
          <a:lstStyle/>
          <a:p>
            <a:r>
              <a:rPr lang="en-US" sz="4000" dirty="0" smtClean="0"/>
              <a:t>Service Delivery: Three Potential ‘Models’</a:t>
            </a:r>
            <a:endParaRPr lang="en-US" sz="4000" dirty="0"/>
          </a:p>
        </p:txBody>
      </p:sp>
      <p:sp>
        <p:nvSpPr>
          <p:cNvPr id="4" name="Rectangle 3"/>
          <p:cNvSpPr/>
          <p:nvPr/>
        </p:nvSpPr>
        <p:spPr bwMode="auto">
          <a:xfrm>
            <a:off x="396022" y="1118297"/>
            <a:ext cx="2273423" cy="2127955"/>
          </a:xfrm>
          <a:prstGeom prst="rect">
            <a:avLst/>
          </a:prstGeom>
          <a:solidFill>
            <a:schemeClr val="bg1"/>
          </a:solidFill>
          <a:ln w="25400">
            <a:solidFill>
              <a:schemeClr val="accent1"/>
            </a:solidFill>
          </a:ln>
          <a:effectLst>
            <a:outerShdw blurRad="76200" dist="63500" dir="228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00" b="1">
              <a:solidFill>
                <a:schemeClr val="accent1"/>
              </a:solidFill>
              <a:latin typeface="Calibri" panose="020F0502020204030204" pitchFamily="34" charset="0"/>
              <a:ea typeface="+mn-ea"/>
            </a:endParaRPr>
          </a:p>
        </p:txBody>
      </p:sp>
      <p:sp>
        <p:nvSpPr>
          <p:cNvPr id="5" name="Rectangle 4"/>
          <p:cNvSpPr/>
          <p:nvPr/>
        </p:nvSpPr>
        <p:spPr bwMode="auto">
          <a:xfrm>
            <a:off x="3111001" y="1107804"/>
            <a:ext cx="5373667" cy="2127955"/>
          </a:xfrm>
          <a:prstGeom prst="rect">
            <a:avLst/>
          </a:prstGeom>
          <a:solidFill>
            <a:schemeClr val="bg1"/>
          </a:solidFill>
          <a:ln w="25400">
            <a:solidFill>
              <a:schemeClr val="accent1"/>
            </a:solidFill>
          </a:ln>
          <a:effectLst>
            <a:outerShdw blurRad="76200" dist="63500" dir="228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600" b="1">
              <a:solidFill>
                <a:schemeClr val="accent1"/>
              </a:solidFill>
              <a:latin typeface="Calibri" panose="020F0502020204030204" pitchFamily="34" charset="0"/>
            </a:endParaRPr>
          </a:p>
        </p:txBody>
      </p:sp>
      <p:sp>
        <p:nvSpPr>
          <p:cNvPr id="7" name="Content Placeholder 2"/>
          <p:cNvSpPr txBox="1">
            <a:spLocks/>
          </p:cNvSpPr>
          <p:nvPr/>
        </p:nvSpPr>
        <p:spPr>
          <a:xfrm>
            <a:off x="427255" y="1117108"/>
            <a:ext cx="2209398" cy="2038346"/>
          </a:xfrm>
          <a:prstGeom prst="rect">
            <a:avLst/>
          </a:prstGeom>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350" indent="0">
              <a:spcAft>
                <a:spcPts val="600"/>
              </a:spcAft>
              <a:buNone/>
              <a:defRPr/>
            </a:pPr>
            <a:r>
              <a:rPr lang="en-US" altLang="en-US" sz="1600" b="1" dirty="0" smtClean="0">
                <a:solidFill>
                  <a:srgbClr val="006BB6"/>
                </a:solidFill>
                <a:latin typeface="Calibri" panose="020F0502020204030204" pitchFamily="34" charset="0"/>
                <a:ea typeface="Geneva" charset="0"/>
                <a:cs typeface="Tahoma" charset="0"/>
              </a:rPr>
              <a:t>1. Programs and services integration</a:t>
            </a:r>
          </a:p>
          <a:p>
            <a:pPr indent="-285750">
              <a:spcBef>
                <a:spcPts val="0"/>
              </a:spcBef>
              <a:spcAft>
                <a:spcPts val="600"/>
              </a:spcAft>
              <a:defRPr/>
            </a:pPr>
            <a:r>
              <a:rPr lang="en-US" altLang="en-US" sz="1200" b="1" dirty="0" smtClean="0">
                <a:solidFill>
                  <a:schemeClr val="tx2"/>
                </a:solidFill>
                <a:latin typeface="Calibri" panose="020F0502020204030204" pitchFamily="34" charset="0"/>
                <a:ea typeface="Geneva" charset="0"/>
                <a:cs typeface="Tahoma" charset="0"/>
              </a:rPr>
              <a:t>How government departments work together to serve clients</a:t>
            </a:r>
          </a:p>
          <a:p>
            <a:pPr indent="-285750">
              <a:spcBef>
                <a:spcPts val="0"/>
              </a:spcBef>
              <a:spcAft>
                <a:spcPts val="600"/>
              </a:spcAft>
              <a:defRPr/>
            </a:pPr>
            <a:r>
              <a:rPr lang="en-US" altLang="en-US" sz="1200" b="1" dirty="0" smtClean="0">
                <a:solidFill>
                  <a:schemeClr val="tx2"/>
                </a:solidFill>
                <a:latin typeface="Calibri" panose="020F0502020204030204" pitchFamily="34" charset="0"/>
                <a:ea typeface="Geneva" charset="0"/>
                <a:cs typeface="Tahoma" charset="0"/>
              </a:rPr>
              <a:t>Division of work and co-ordination</a:t>
            </a:r>
          </a:p>
          <a:p>
            <a:pPr indent="-285750">
              <a:spcBef>
                <a:spcPts val="0"/>
              </a:spcBef>
              <a:spcAft>
                <a:spcPts val="600"/>
              </a:spcAft>
              <a:defRPr/>
            </a:pPr>
            <a:r>
              <a:rPr lang="en-US" altLang="en-US" sz="1200" b="1" dirty="0" smtClean="0">
                <a:solidFill>
                  <a:schemeClr val="tx2"/>
                </a:solidFill>
                <a:latin typeface="Calibri" panose="020F0502020204030204" pitchFamily="34" charset="0"/>
                <a:ea typeface="Geneva" charset="0"/>
                <a:cs typeface="Tahoma" charset="0"/>
              </a:rPr>
              <a:t>Key interface and client referral points </a:t>
            </a:r>
          </a:p>
          <a:p>
            <a:pPr marL="6350" indent="0">
              <a:buFont typeface="Arial"/>
              <a:buNone/>
              <a:defRPr/>
            </a:pPr>
            <a:endParaRPr lang="en-US" sz="1600" dirty="0" smtClean="0"/>
          </a:p>
          <a:p>
            <a:pPr>
              <a:defRPr/>
            </a:pPr>
            <a:endParaRPr lang="en-US" sz="1800" dirty="0" smtClean="0"/>
          </a:p>
        </p:txBody>
      </p:sp>
      <p:sp>
        <p:nvSpPr>
          <p:cNvPr id="8" name="Content Placeholder 2"/>
          <p:cNvSpPr txBox="1">
            <a:spLocks/>
          </p:cNvSpPr>
          <p:nvPr/>
        </p:nvSpPr>
        <p:spPr bwMode="auto">
          <a:xfrm>
            <a:off x="3283955" y="1107804"/>
            <a:ext cx="2342966" cy="2038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lnSpc>
                <a:spcPct val="85000"/>
              </a:lnSpc>
              <a:spcBef>
                <a:spcPct val="40000"/>
              </a:spcBef>
              <a:spcAft>
                <a:spcPts val="600"/>
              </a:spcAft>
              <a:buFont typeface="Arial" charset="0"/>
              <a:buChar char="•"/>
              <a:defRPr sz="2800" b="0" i="0" baseline="0">
                <a:solidFill>
                  <a:schemeClr val="tx1"/>
                </a:solidFill>
                <a:latin typeface="Tahoma"/>
                <a:ea typeface="Geneva" pitchFamily="-65" charset="-128"/>
                <a:cs typeface="Tahoma"/>
              </a:defRPr>
            </a:lvl1pPr>
            <a:lvl2pPr marL="742950" indent="-285750" algn="l" rtl="0" eaLnBrk="0" fontAlgn="base" hangingPunct="0">
              <a:lnSpc>
                <a:spcPct val="85000"/>
              </a:lnSpc>
              <a:spcBef>
                <a:spcPct val="20000"/>
              </a:spcBef>
              <a:spcAft>
                <a:spcPct val="0"/>
              </a:spcAft>
              <a:buChar char="–"/>
              <a:defRPr sz="2400" b="0" i="0" baseline="0">
                <a:solidFill>
                  <a:schemeClr val="tx1"/>
                </a:solidFill>
                <a:latin typeface="Tahoma"/>
                <a:ea typeface="Geneva" charset="-128"/>
                <a:cs typeface="Tahoma"/>
              </a:defRPr>
            </a:lvl2pPr>
            <a:lvl3pPr marL="1143000" indent="-228600" algn="l" rtl="0" eaLnBrk="0" fontAlgn="base" hangingPunct="0">
              <a:lnSpc>
                <a:spcPct val="85000"/>
              </a:lnSpc>
              <a:spcBef>
                <a:spcPct val="20000"/>
              </a:spcBef>
              <a:spcAft>
                <a:spcPct val="0"/>
              </a:spcAft>
              <a:buChar char="•"/>
              <a:defRPr sz="2400" b="0" i="0">
                <a:solidFill>
                  <a:schemeClr val="tx1"/>
                </a:solidFill>
                <a:latin typeface="Tahoma"/>
                <a:ea typeface="ＭＳ Ｐゴシック" pitchFamily="-112" charset="-128"/>
                <a:cs typeface="Tahoma"/>
              </a:defRPr>
            </a:lvl3pPr>
            <a:lvl4pPr marL="1600200" indent="-228600" algn="l" rtl="0" eaLnBrk="0" fontAlgn="base" hangingPunct="0">
              <a:spcBef>
                <a:spcPct val="20000"/>
              </a:spcBef>
              <a:spcAft>
                <a:spcPct val="0"/>
              </a:spcAft>
              <a:buChar char="–"/>
              <a:defRPr sz="2200" b="0" i="0">
                <a:solidFill>
                  <a:schemeClr val="tx1"/>
                </a:solidFill>
                <a:latin typeface="Tahoma"/>
                <a:ea typeface="ＭＳ Ｐゴシック" pitchFamily="-112" charset="-128"/>
                <a:cs typeface="Tahoma"/>
              </a:defRPr>
            </a:lvl4pPr>
            <a:lvl5pPr marL="2057400" indent="-228600" algn="l" rtl="0" eaLnBrk="0" fontAlgn="base" hangingPunct="0">
              <a:spcBef>
                <a:spcPct val="20000"/>
              </a:spcBef>
              <a:spcAft>
                <a:spcPct val="0"/>
              </a:spcAft>
              <a:buChar char="»"/>
              <a:defRPr sz="2200" b="0" i="0">
                <a:solidFill>
                  <a:schemeClr val="tx1"/>
                </a:solidFill>
                <a:latin typeface="Tahoma"/>
                <a:ea typeface="ヒラギノ角ゴ Pro W3" charset="-128"/>
                <a:cs typeface="Tahoma"/>
              </a:defRPr>
            </a:lvl5pPr>
            <a:lvl6pPr marL="2514600" indent="-228600" algn="l" rtl="0" eaLnBrk="0" fontAlgn="base" hangingPunct="0">
              <a:spcBef>
                <a:spcPct val="20000"/>
              </a:spcBef>
              <a:spcAft>
                <a:spcPct val="0"/>
              </a:spcAft>
              <a:buChar char="»"/>
              <a:defRPr sz="2200">
                <a:solidFill>
                  <a:schemeClr val="tx1"/>
                </a:solidFill>
                <a:latin typeface="+mn-lt"/>
                <a:ea typeface="Geneva" charset="-128"/>
              </a:defRPr>
            </a:lvl6pPr>
            <a:lvl7pPr marL="2971800" indent="-228600" algn="l" rtl="0" eaLnBrk="0" fontAlgn="base" hangingPunct="0">
              <a:spcBef>
                <a:spcPct val="20000"/>
              </a:spcBef>
              <a:spcAft>
                <a:spcPct val="0"/>
              </a:spcAft>
              <a:buChar char="»"/>
              <a:defRPr sz="2200">
                <a:solidFill>
                  <a:schemeClr val="tx1"/>
                </a:solidFill>
                <a:latin typeface="+mn-lt"/>
                <a:ea typeface="Geneva" charset="-128"/>
              </a:defRPr>
            </a:lvl7pPr>
            <a:lvl8pPr marL="3429000" indent="-228600" algn="l" rtl="0" eaLnBrk="0" fontAlgn="base" hangingPunct="0">
              <a:spcBef>
                <a:spcPct val="20000"/>
              </a:spcBef>
              <a:spcAft>
                <a:spcPct val="0"/>
              </a:spcAft>
              <a:buChar char="»"/>
              <a:defRPr sz="2200">
                <a:solidFill>
                  <a:schemeClr val="tx1"/>
                </a:solidFill>
                <a:latin typeface="+mn-lt"/>
                <a:ea typeface="Geneva" charset="-128"/>
              </a:defRPr>
            </a:lvl8pPr>
            <a:lvl9pPr marL="3886200" indent="-228600" algn="l" rtl="0" eaLnBrk="0" fontAlgn="base" hangingPunct="0">
              <a:spcBef>
                <a:spcPct val="20000"/>
              </a:spcBef>
              <a:spcAft>
                <a:spcPct val="0"/>
              </a:spcAft>
              <a:buChar char="»"/>
              <a:defRPr sz="2200">
                <a:solidFill>
                  <a:schemeClr val="tx1"/>
                </a:solidFill>
                <a:latin typeface="+mn-lt"/>
                <a:ea typeface="Geneva" charset="-128"/>
              </a:defRPr>
            </a:lvl9pPr>
          </a:lstStyle>
          <a:p>
            <a:pPr marL="6350" indent="0">
              <a:buFont typeface="Arial" charset="0"/>
              <a:buNone/>
              <a:defRPr/>
            </a:pPr>
            <a:r>
              <a:rPr lang="en-US" altLang="en-US" sz="1600" b="1" kern="0" dirty="0" smtClean="0">
                <a:solidFill>
                  <a:srgbClr val="006BB6"/>
                </a:solidFill>
                <a:latin typeface="Calibri" panose="020F0502020204030204" pitchFamily="34" charset="0"/>
                <a:ea typeface="Geneva" charset="0"/>
                <a:cs typeface="Tahoma" charset="0"/>
              </a:rPr>
              <a:t>2. External service delivery </a:t>
            </a:r>
          </a:p>
          <a:p>
            <a:pPr indent="-285750">
              <a:spcBef>
                <a:spcPts val="0"/>
              </a:spcBef>
              <a:defRPr/>
            </a:pPr>
            <a:r>
              <a:rPr lang="en-US" altLang="en-US" sz="1200" b="1" kern="0" dirty="0" smtClean="0">
                <a:solidFill>
                  <a:schemeClr val="tx2"/>
                </a:solidFill>
                <a:latin typeface="Calibri" panose="020F0502020204030204" pitchFamily="34" charset="0"/>
                <a:ea typeface="Geneva" charset="0"/>
                <a:cs typeface="Tahoma" charset="0"/>
              </a:rPr>
              <a:t>Does one service provider in each region service all client populations</a:t>
            </a:r>
            <a:r>
              <a:rPr lang="en-US" altLang="en-US" sz="1400" b="1" kern="0" dirty="0" smtClean="0">
                <a:solidFill>
                  <a:schemeClr val="tx2"/>
                </a:solidFill>
                <a:latin typeface="Calibri" panose="020F0502020204030204" pitchFamily="34" charset="0"/>
                <a:ea typeface="Geneva" charset="0"/>
                <a:cs typeface="Tahoma" charset="0"/>
              </a:rPr>
              <a:t>?</a:t>
            </a:r>
          </a:p>
          <a:p>
            <a:pPr indent="-285750">
              <a:spcBef>
                <a:spcPts val="0"/>
              </a:spcBef>
              <a:defRPr/>
            </a:pPr>
            <a:r>
              <a:rPr lang="en-US" altLang="en-US" sz="1200" b="1" kern="0" dirty="0" smtClean="0">
                <a:solidFill>
                  <a:schemeClr val="tx2"/>
                </a:solidFill>
                <a:latin typeface="Calibri" panose="020F0502020204030204" pitchFamily="34" charset="0"/>
                <a:ea typeface="Geneva" charset="0"/>
                <a:cs typeface="Tahoma" charset="0"/>
              </a:rPr>
              <a:t>Are there 2 or more “tiers “ of service providers within a region?</a:t>
            </a:r>
          </a:p>
          <a:p>
            <a:pPr marL="450850" lvl="1" indent="0">
              <a:buFontTx/>
              <a:buNone/>
              <a:defRPr/>
            </a:pPr>
            <a:endParaRPr lang="en-US" sz="1600" kern="0" dirty="0" smtClean="0"/>
          </a:p>
          <a:p>
            <a:pPr>
              <a:defRPr/>
            </a:pPr>
            <a:endParaRPr lang="en-US" sz="1800" kern="0" dirty="0" smtClean="0"/>
          </a:p>
        </p:txBody>
      </p:sp>
      <p:sp>
        <p:nvSpPr>
          <p:cNvPr id="9" name="Content Placeholder 2"/>
          <p:cNvSpPr txBox="1">
            <a:spLocks/>
          </p:cNvSpPr>
          <p:nvPr/>
        </p:nvSpPr>
        <p:spPr bwMode="auto">
          <a:xfrm>
            <a:off x="6000659" y="1117108"/>
            <a:ext cx="2192865" cy="2038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lnSpc>
                <a:spcPct val="85000"/>
              </a:lnSpc>
              <a:spcBef>
                <a:spcPct val="40000"/>
              </a:spcBef>
              <a:spcAft>
                <a:spcPts val="600"/>
              </a:spcAft>
              <a:buFont typeface="Arial" charset="0"/>
              <a:buChar char="•"/>
              <a:defRPr sz="2800" b="0" i="0" baseline="0">
                <a:solidFill>
                  <a:schemeClr val="tx1"/>
                </a:solidFill>
                <a:latin typeface="Tahoma"/>
                <a:ea typeface="Geneva" pitchFamily="-65" charset="-128"/>
                <a:cs typeface="Tahoma"/>
              </a:defRPr>
            </a:lvl1pPr>
            <a:lvl2pPr marL="742950" indent="-285750" algn="l" rtl="0" eaLnBrk="0" fontAlgn="base" hangingPunct="0">
              <a:lnSpc>
                <a:spcPct val="85000"/>
              </a:lnSpc>
              <a:spcBef>
                <a:spcPct val="20000"/>
              </a:spcBef>
              <a:spcAft>
                <a:spcPct val="0"/>
              </a:spcAft>
              <a:buChar char="–"/>
              <a:defRPr sz="2400" b="0" i="0" baseline="0">
                <a:solidFill>
                  <a:schemeClr val="tx1"/>
                </a:solidFill>
                <a:latin typeface="Tahoma"/>
                <a:ea typeface="Geneva" charset="-128"/>
                <a:cs typeface="Tahoma"/>
              </a:defRPr>
            </a:lvl2pPr>
            <a:lvl3pPr marL="1143000" indent="-228600" algn="l" rtl="0" eaLnBrk="0" fontAlgn="base" hangingPunct="0">
              <a:lnSpc>
                <a:spcPct val="85000"/>
              </a:lnSpc>
              <a:spcBef>
                <a:spcPct val="20000"/>
              </a:spcBef>
              <a:spcAft>
                <a:spcPct val="0"/>
              </a:spcAft>
              <a:buChar char="•"/>
              <a:defRPr sz="2400" b="0" i="0">
                <a:solidFill>
                  <a:schemeClr val="tx1"/>
                </a:solidFill>
                <a:latin typeface="Tahoma"/>
                <a:ea typeface="ＭＳ Ｐゴシック" pitchFamily="-112" charset="-128"/>
                <a:cs typeface="Tahoma"/>
              </a:defRPr>
            </a:lvl3pPr>
            <a:lvl4pPr marL="1600200" indent="-228600" algn="l" rtl="0" eaLnBrk="0" fontAlgn="base" hangingPunct="0">
              <a:spcBef>
                <a:spcPct val="20000"/>
              </a:spcBef>
              <a:spcAft>
                <a:spcPct val="0"/>
              </a:spcAft>
              <a:buChar char="–"/>
              <a:defRPr sz="2200" b="0" i="0">
                <a:solidFill>
                  <a:schemeClr val="tx1"/>
                </a:solidFill>
                <a:latin typeface="Tahoma"/>
                <a:ea typeface="ＭＳ Ｐゴシック" pitchFamily="-112" charset="-128"/>
                <a:cs typeface="Tahoma"/>
              </a:defRPr>
            </a:lvl4pPr>
            <a:lvl5pPr marL="2057400" indent="-228600" algn="l" rtl="0" eaLnBrk="0" fontAlgn="base" hangingPunct="0">
              <a:spcBef>
                <a:spcPct val="20000"/>
              </a:spcBef>
              <a:spcAft>
                <a:spcPct val="0"/>
              </a:spcAft>
              <a:buChar char="»"/>
              <a:defRPr sz="2200" b="0" i="0">
                <a:solidFill>
                  <a:schemeClr val="tx1"/>
                </a:solidFill>
                <a:latin typeface="Tahoma"/>
                <a:ea typeface="ヒラギノ角ゴ Pro W3" charset="-128"/>
                <a:cs typeface="Tahoma"/>
              </a:defRPr>
            </a:lvl5pPr>
            <a:lvl6pPr marL="2514600" indent="-228600" algn="l" rtl="0" eaLnBrk="0" fontAlgn="base" hangingPunct="0">
              <a:spcBef>
                <a:spcPct val="20000"/>
              </a:spcBef>
              <a:spcAft>
                <a:spcPct val="0"/>
              </a:spcAft>
              <a:buChar char="»"/>
              <a:defRPr sz="2200">
                <a:solidFill>
                  <a:schemeClr val="tx1"/>
                </a:solidFill>
                <a:latin typeface="+mn-lt"/>
                <a:ea typeface="Geneva" charset="-128"/>
              </a:defRPr>
            </a:lvl6pPr>
            <a:lvl7pPr marL="2971800" indent="-228600" algn="l" rtl="0" eaLnBrk="0" fontAlgn="base" hangingPunct="0">
              <a:spcBef>
                <a:spcPct val="20000"/>
              </a:spcBef>
              <a:spcAft>
                <a:spcPct val="0"/>
              </a:spcAft>
              <a:buChar char="»"/>
              <a:defRPr sz="2200">
                <a:solidFill>
                  <a:schemeClr val="tx1"/>
                </a:solidFill>
                <a:latin typeface="+mn-lt"/>
                <a:ea typeface="Geneva" charset="-128"/>
              </a:defRPr>
            </a:lvl7pPr>
            <a:lvl8pPr marL="3429000" indent="-228600" algn="l" rtl="0" eaLnBrk="0" fontAlgn="base" hangingPunct="0">
              <a:spcBef>
                <a:spcPct val="20000"/>
              </a:spcBef>
              <a:spcAft>
                <a:spcPct val="0"/>
              </a:spcAft>
              <a:buChar char="»"/>
              <a:defRPr sz="2200">
                <a:solidFill>
                  <a:schemeClr val="tx1"/>
                </a:solidFill>
                <a:latin typeface="+mn-lt"/>
                <a:ea typeface="Geneva" charset="-128"/>
              </a:defRPr>
            </a:lvl8pPr>
            <a:lvl9pPr marL="3886200" indent="-228600" algn="l" rtl="0" eaLnBrk="0" fontAlgn="base" hangingPunct="0">
              <a:spcBef>
                <a:spcPct val="20000"/>
              </a:spcBef>
              <a:spcAft>
                <a:spcPct val="0"/>
              </a:spcAft>
              <a:buChar char="»"/>
              <a:defRPr sz="2200">
                <a:solidFill>
                  <a:schemeClr val="tx1"/>
                </a:solidFill>
                <a:latin typeface="+mn-lt"/>
                <a:ea typeface="Geneva" charset="-128"/>
              </a:defRPr>
            </a:lvl9pPr>
          </a:lstStyle>
          <a:p>
            <a:pPr marL="6350" indent="0">
              <a:buFont typeface="Arial" charset="0"/>
              <a:buNone/>
              <a:defRPr/>
            </a:pPr>
            <a:r>
              <a:rPr lang="en-US" altLang="en-US" sz="1600" b="1" kern="0" dirty="0" smtClean="0">
                <a:solidFill>
                  <a:srgbClr val="006BB6"/>
                </a:solidFill>
                <a:latin typeface="Calibri" panose="020F0502020204030204" pitchFamily="34" charset="0"/>
                <a:ea typeface="Geneva" charset="0"/>
                <a:cs typeface="Tahoma" charset="0"/>
              </a:rPr>
              <a:t>3. Catchment areas</a:t>
            </a:r>
          </a:p>
          <a:p>
            <a:pPr marL="349250" indent="-342900">
              <a:defRPr/>
            </a:pPr>
            <a:r>
              <a:rPr lang="en-US" altLang="en-US" sz="1200" b="1" kern="0" dirty="0" smtClean="0">
                <a:solidFill>
                  <a:schemeClr val="tx2"/>
                </a:solidFill>
                <a:latin typeface="Calibri" panose="020F0502020204030204" pitchFamily="34" charset="0"/>
                <a:ea typeface="Geneva" charset="0"/>
                <a:cs typeface="Tahoma" charset="0"/>
              </a:rPr>
              <a:t>How many organizations?</a:t>
            </a:r>
          </a:p>
          <a:p>
            <a:pPr marL="349250" indent="-342900">
              <a:defRPr/>
            </a:pPr>
            <a:r>
              <a:rPr lang="en-US" altLang="en-US" sz="1200" b="1" kern="0" dirty="0" smtClean="0">
                <a:solidFill>
                  <a:schemeClr val="tx2"/>
                </a:solidFill>
                <a:latin typeface="Calibri" panose="020F0502020204030204" pitchFamily="34" charset="0"/>
                <a:ea typeface="Geneva" charset="0"/>
                <a:cs typeface="Tahoma" charset="0"/>
              </a:rPr>
              <a:t>How many offices?</a:t>
            </a:r>
          </a:p>
          <a:p>
            <a:pPr marL="450850" lvl="1" indent="0">
              <a:buFontTx/>
              <a:buNone/>
              <a:defRPr/>
            </a:pPr>
            <a:endParaRPr lang="en-US" sz="1200" kern="0" dirty="0" smtClean="0"/>
          </a:p>
          <a:p>
            <a:pPr>
              <a:defRPr/>
            </a:pPr>
            <a:endParaRPr lang="en-US" sz="1800" kern="0" dirty="0" smtClean="0"/>
          </a:p>
        </p:txBody>
      </p:sp>
      <p:sp>
        <p:nvSpPr>
          <p:cNvPr id="10" name="Right Arrow 9"/>
          <p:cNvSpPr/>
          <p:nvPr/>
        </p:nvSpPr>
        <p:spPr bwMode="auto">
          <a:xfrm>
            <a:off x="2749545" y="1897230"/>
            <a:ext cx="276578" cy="462844"/>
          </a:xfrm>
          <a:prstGeom prst="rightArrow">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nvGrpSpPr>
          <p:cNvPr id="11" name="Group 10"/>
          <p:cNvGrpSpPr/>
          <p:nvPr/>
        </p:nvGrpSpPr>
        <p:grpSpPr>
          <a:xfrm>
            <a:off x="396022" y="3298544"/>
            <a:ext cx="8088646" cy="3031005"/>
            <a:chOff x="319209" y="2959181"/>
            <a:chExt cx="8088646" cy="3031005"/>
          </a:xfrm>
        </p:grpSpPr>
        <p:sp>
          <p:nvSpPr>
            <p:cNvPr id="12" name="Rectangle 11"/>
            <p:cNvSpPr/>
            <p:nvPr/>
          </p:nvSpPr>
          <p:spPr>
            <a:xfrm>
              <a:off x="327723" y="4077724"/>
              <a:ext cx="2273422" cy="1874538"/>
            </a:xfrm>
            <a:prstGeom prst="rect">
              <a:avLst/>
            </a:prstGeom>
            <a:solidFill>
              <a:schemeClr val="bg1"/>
            </a:solidFill>
            <a:ln w="25400">
              <a:solidFill>
                <a:schemeClr val="accent1"/>
              </a:solidFill>
            </a:ln>
            <a:effectLst>
              <a:outerShdw blurRad="76200" dist="63500" dir="228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200" dirty="0" smtClean="0">
                <a:solidFill>
                  <a:prstClr val="white"/>
                </a:solidFill>
              </a:endParaRPr>
            </a:p>
          </p:txBody>
        </p:sp>
        <p:sp>
          <p:nvSpPr>
            <p:cNvPr id="13" name="TextBox 12"/>
            <p:cNvSpPr txBox="1"/>
            <p:nvPr/>
          </p:nvSpPr>
          <p:spPr>
            <a:xfrm>
              <a:off x="771634" y="3524755"/>
              <a:ext cx="1322773" cy="553998"/>
            </a:xfrm>
            <a:prstGeom prst="rect">
              <a:avLst/>
            </a:prstGeom>
            <a:noFill/>
          </p:spPr>
          <p:txBody>
            <a:bodyPr wrap="square" rtlCol="0">
              <a:spAutoFit/>
            </a:bodyPr>
            <a:lstStyle/>
            <a:p>
              <a:pPr algn="ctr"/>
              <a:endParaRPr lang="en-US" sz="1200" b="1" dirty="0" smtClean="0">
                <a:solidFill>
                  <a:srgbClr val="006BB6"/>
                </a:solidFill>
              </a:endParaRPr>
            </a:p>
            <a:p>
              <a:pPr algn="ctr"/>
              <a:r>
                <a:rPr lang="en-US" sz="1200" b="1" dirty="0" smtClean="0">
                  <a:solidFill>
                    <a:srgbClr val="006BB6"/>
                  </a:solidFill>
                </a:rPr>
                <a:t>Current</a:t>
              </a:r>
              <a:r>
                <a:rPr lang="en-US" b="1" dirty="0" smtClean="0">
                  <a:solidFill>
                    <a:srgbClr val="006BB6"/>
                  </a:solidFill>
                </a:rPr>
                <a:t> </a:t>
              </a:r>
              <a:r>
                <a:rPr lang="en-US" sz="1200" b="1" dirty="0" smtClean="0">
                  <a:solidFill>
                    <a:srgbClr val="006BB6"/>
                  </a:solidFill>
                </a:rPr>
                <a:t>State</a:t>
              </a:r>
              <a:endParaRPr lang="en-US" sz="1200" b="1" dirty="0">
                <a:solidFill>
                  <a:srgbClr val="006BB6"/>
                </a:solidFill>
              </a:endParaRPr>
            </a:p>
          </p:txBody>
        </p:sp>
        <p:sp>
          <p:nvSpPr>
            <p:cNvPr id="14" name="Rectangle 13"/>
            <p:cNvSpPr/>
            <p:nvPr/>
          </p:nvSpPr>
          <p:spPr>
            <a:xfrm>
              <a:off x="3226820" y="4109710"/>
              <a:ext cx="2273422" cy="1874538"/>
            </a:xfrm>
            <a:prstGeom prst="rect">
              <a:avLst/>
            </a:prstGeom>
            <a:solidFill>
              <a:schemeClr val="bg1"/>
            </a:solidFill>
            <a:ln w="25400">
              <a:solidFill>
                <a:schemeClr val="accent1"/>
              </a:solidFill>
            </a:ln>
            <a:effectLst>
              <a:outerShdw blurRad="76200" dist="63500" dir="228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200" dirty="0" smtClean="0">
                <a:solidFill>
                  <a:prstClr val="white"/>
                </a:solidFill>
              </a:endParaRPr>
            </a:p>
          </p:txBody>
        </p:sp>
        <p:sp>
          <p:nvSpPr>
            <p:cNvPr id="15" name="TextBox 14"/>
            <p:cNvSpPr txBox="1"/>
            <p:nvPr/>
          </p:nvSpPr>
          <p:spPr>
            <a:xfrm>
              <a:off x="3689769" y="3786059"/>
              <a:ext cx="1322773" cy="276999"/>
            </a:xfrm>
            <a:prstGeom prst="rect">
              <a:avLst/>
            </a:prstGeom>
            <a:noFill/>
          </p:spPr>
          <p:txBody>
            <a:bodyPr wrap="square" rtlCol="0">
              <a:spAutoFit/>
            </a:bodyPr>
            <a:lstStyle/>
            <a:p>
              <a:pPr algn="ctr"/>
              <a:r>
                <a:rPr lang="en-US" sz="1200" b="1" dirty="0" smtClean="0">
                  <a:solidFill>
                    <a:srgbClr val="006BB6"/>
                  </a:solidFill>
                </a:rPr>
                <a:t>Hybrid</a:t>
              </a:r>
              <a:endParaRPr lang="en-US" sz="1200" b="1" dirty="0">
                <a:solidFill>
                  <a:srgbClr val="006BB6"/>
                </a:solidFill>
              </a:endParaRPr>
            </a:p>
          </p:txBody>
        </p:sp>
        <p:sp>
          <p:nvSpPr>
            <p:cNvPr id="16" name="TextBox 15"/>
            <p:cNvSpPr txBox="1"/>
            <p:nvPr/>
          </p:nvSpPr>
          <p:spPr>
            <a:xfrm>
              <a:off x="6513300" y="3769772"/>
              <a:ext cx="1322773" cy="276999"/>
            </a:xfrm>
            <a:prstGeom prst="rect">
              <a:avLst/>
            </a:prstGeom>
            <a:noFill/>
          </p:spPr>
          <p:txBody>
            <a:bodyPr wrap="square" rtlCol="0">
              <a:spAutoFit/>
            </a:bodyPr>
            <a:lstStyle/>
            <a:p>
              <a:pPr algn="ctr"/>
              <a:r>
                <a:rPr lang="en-US" sz="1200" b="1" dirty="0" smtClean="0">
                  <a:solidFill>
                    <a:srgbClr val="006BB6"/>
                  </a:solidFill>
                </a:rPr>
                <a:t>Blended</a:t>
              </a:r>
              <a:endParaRPr lang="en-US" sz="1200" b="1" dirty="0">
                <a:solidFill>
                  <a:srgbClr val="006BB6"/>
                </a:solidFill>
              </a:endParaRPr>
            </a:p>
          </p:txBody>
        </p:sp>
        <p:cxnSp>
          <p:nvCxnSpPr>
            <p:cNvPr id="17" name="Straight Connector 16"/>
            <p:cNvCxnSpPr/>
            <p:nvPr/>
          </p:nvCxnSpPr>
          <p:spPr bwMode="auto">
            <a:xfrm>
              <a:off x="3214445" y="4332303"/>
              <a:ext cx="2273422" cy="88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flipV="1">
              <a:off x="3552548" y="4865740"/>
              <a:ext cx="1947694" cy="98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3552548" y="5364248"/>
              <a:ext cx="1961583" cy="48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3932805" y="4341180"/>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3552548" y="4330954"/>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4315644" y="4330954"/>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4727358" y="4357021"/>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5088384" y="4341180"/>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 name="Rectangle 24"/>
            <p:cNvSpPr/>
            <p:nvPr/>
          </p:nvSpPr>
          <p:spPr>
            <a:xfrm>
              <a:off x="6134433" y="4087950"/>
              <a:ext cx="2273422" cy="1874538"/>
            </a:xfrm>
            <a:prstGeom prst="rect">
              <a:avLst/>
            </a:prstGeom>
            <a:solidFill>
              <a:schemeClr val="bg1"/>
            </a:solidFill>
            <a:ln w="25400">
              <a:solidFill>
                <a:schemeClr val="accent1"/>
              </a:solidFill>
            </a:ln>
            <a:effectLst>
              <a:outerShdw blurRad="76200" dist="63500" dir="228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200" dirty="0" smtClean="0">
                <a:solidFill>
                  <a:prstClr val="white"/>
                </a:solidFill>
              </a:endParaRPr>
            </a:p>
          </p:txBody>
        </p:sp>
        <p:cxnSp>
          <p:nvCxnSpPr>
            <p:cNvPr id="26" name="Straight Connector 25"/>
            <p:cNvCxnSpPr/>
            <p:nvPr/>
          </p:nvCxnSpPr>
          <p:spPr bwMode="auto">
            <a:xfrm>
              <a:off x="6134433" y="4332303"/>
              <a:ext cx="2273422" cy="88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6838327" y="4341180"/>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6445902" y="4330954"/>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7248566" y="4330954"/>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a:off x="7653813" y="4357021"/>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a:off x="8008372" y="4341180"/>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354722" y="4341180"/>
              <a:ext cx="2237909" cy="44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V="1">
              <a:off x="692825" y="4910896"/>
              <a:ext cx="1908320" cy="985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692825" y="5499715"/>
              <a:ext cx="18998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1073082" y="4350057"/>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692825" y="4339831"/>
              <a:ext cx="0" cy="114213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1455921" y="4339831"/>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1867635" y="4365898"/>
              <a:ext cx="0" cy="15863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2228661" y="4350057"/>
              <a:ext cx="0" cy="57957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1289109" y="4332303"/>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1707838" y="4365898"/>
              <a:ext cx="0" cy="81953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2028915" y="4365898"/>
              <a:ext cx="0" cy="15965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908848" y="4357021"/>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2391784" y="4362940"/>
              <a:ext cx="0" cy="162130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V="1">
              <a:off x="692825" y="4580443"/>
              <a:ext cx="763096" cy="54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692825" y="4744680"/>
              <a:ext cx="21602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flipV="1">
              <a:off x="692825" y="5167675"/>
              <a:ext cx="1899806" cy="1775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692825" y="5704948"/>
              <a:ext cx="1899807" cy="887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1707838" y="4585928"/>
              <a:ext cx="906984" cy="443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2239384" y="5495276"/>
              <a:ext cx="0" cy="45698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a:off x="692825" y="5481961"/>
              <a:ext cx="0" cy="48052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2" name="Rectangle 51"/>
            <p:cNvSpPr/>
            <p:nvPr/>
          </p:nvSpPr>
          <p:spPr>
            <a:xfrm>
              <a:off x="319209" y="3286559"/>
              <a:ext cx="8088645" cy="404912"/>
            </a:xfrm>
            <a:prstGeom prst="rect">
              <a:avLst/>
            </a:prstGeom>
            <a:solidFill>
              <a:schemeClr val="bg1"/>
            </a:solidFill>
            <a:ln w="25400">
              <a:solidFill>
                <a:schemeClr val="accent1"/>
              </a:solidFill>
            </a:ln>
            <a:effectLst>
              <a:outerShdw blurRad="76200" dist="63500" dir="228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600" b="1" dirty="0" smtClean="0">
                  <a:solidFill>
                    <a:srgbClr val="006BB6"/>
                  </a:solidFill>
                  <a:latin typeface="Calibri" panose="020F0502020204030204" pitchFamily="34" charset="0"/>
                </a:rPr>
                <a:t>Three Main Service Delivery Options</a:t>
              </a:r>
            </a:p>
          </p:txBody>
        </p:sp>
        <p:sp>
          <p:nvSpPr>
            <p:cNvPr id="53" name="TextBox 52"/>
            <p:cNvSpPr txBox="1"/>
            <p:nvPr/>
          </p:nvSpPr>
          <p:spPr>
            <a:xfrm>
              <a:off x="3240709" y="4099239"/>
              <a:ext cx="2273422" cy="200055"/>
            </a:xfrm>
            <a:prstGeom prst="rect">
              <a:avLst/>
            </a:prstGeom>
            <a:noFill/>
          </p:spPr>
          <p:txBody>
            <a:bodyPr wrap="square" rtlCol="0">
              <a:spAutoFit/>
            </a:bodyPr>
            <a:lstStyle/>
            <a:p>
              <a:r>
                <a:rPr lang="en-US" sz="700" b="1" dirty="0" smtClean="0">
                  <a:solidFill>
                    <a:schemeClr val="accent1"/>
                  </a:solidFill>
                  <a:latin typeface="Arial Black" panose="020B0A04020102020204" pitchFamily="34" charset="0"/>
                </a:rPr>
                <a:t>          SS       HRM      CB      North    Valley</a:t>
              </a:r>
              <a:endParaRPr lang="en-US" sz="700" b="1" dirty="0">
                <a:solidFill>
                  <a:schemeClr val="accent1"/>
                </a:solidFill>
                <a:latin typeface="Arial Black" panose="020B0A04020102020204" pitchFamily="34" charset="0"/>
              </a:endParaRPr>
            </a:p>
          </p:txBody>
        </p:sp>
        <p:sp>
          <p:nvSpPr>
            <p:cNvPr id="54" name="TextBox 53"/>
            <p:cNvSpPr txBox="1"/>
            <p:nvPr/>
          </p:nvSpPr>
          <p:spPr>
            <a:xfrm>
              <a:off x="6134433" y="4099239"/>
              <a:ext cx="2273422" cy="200055"/>
            </a:xfrm>
            <a:prstGeom prst="rect">
              <a:avLst/>
            </a:prstGeom>
            <a:noFill/>
          </p:spPr>
          <p:txBody>
            <a:bodyPr wrap="square" rtlCol="0">
              <a:spAutoFit/>
            </a:bodyPr>
            <a:lstStyle/>
            <a:p>
              <a:r>
                <a:rPr lang="en-US" sz="700" b="1" dirty="0" smtClean="0">
                  <a:solidFill>
                    <a:schemeClr val="accent1"/>
                  </a:solidFill>
                  <a:latin typeface="Arial Black" panose="020B0A04020102020204" pitchFamily="34" charset="0"/>
                </a:rPr>
                <a:t>          SS       HRM      CB      North    Valley</a:t>
              </a:r>
              <a:endParaRPr lang="en-US" sz="700" b="1" dirty="0">
                <a:solidFill>
                  <a:schemeClr val="accent1"/>
                </a:solidFill>
                <a:latin typeface="Arial Black" panose="020B0A04020102020204" pitchFamily="34" charset="0"/>
              </a:endParaRPr>
            </a:p>
          </p:txBody>
        </p:sp>
        <p:sp>
          <p:nvSpPr>
            <p:cNvPr id="55" name="TextBox 54"/>
            <p:cNvSpPr txBox="1"/>
            <p:nvPr/>
          </p:nvSpPr>
          <p:spPr>
            <a:xfrm>
              <a:off x="319209" y="4099239"/>
              <a:ext cx="2273422" cy="200055"/>
            </a:xfrm>
            <a:prstGeom prst="rect">
              <a:avLst/>
            </a:prstGeom>
            <a:noFill/>
          </p:spPr>
          <p:txBody>
            <a:bodyPr wrap="square" rtlCol="0">
              <a:spAutoFit/>
            </a:bodyPr>
            <a:lstStyle/>
            <a:p>
              <a:r>
                <a:rPr lang="en-US" sz="700" b="1" dirty="0" smtClean="0">
                  <a:solidFill>
                    <a:schemeClr val="accent1"/>
                  </a:solidFill>
                  <a:latin typeface="Arial Black" panose="020B0A04020102020204" pitchFamily="34" charset="0"/>
                </a:rPr>
                <a:t>          SS       HRM      CB      North    Valley</a:t>
              </a:r>
              <a:endParaRPr lang="en-US" sz="700" b="1" dirty="0">
                <a:solidFill>
                  <a:schemeClr val="accent1"/>
                </a:solidFill>
                <a:latin typeface="Arial Black" panose="020B0A04020102020204" pitchFamily="34" charset="0"/>
              </a:endParaRPr>
            </a:p>
          </p:txBody>
        </p:sp>
        <p:sp>
          <p:nvSpPr>
            <p:cNvPr id="56" name="TextBox 55"/>
            <p:cNvSpPr txBox="1"/>
            <p:nvPr/>
          </p:nvSpPr>
          <p:spPr>
            <a:xfrm rot="16200000">
              <a:off x="2596441" y="4991077"/>
              <a:ext cx="1609517" cy="369332"/>
            </a:xfrm>
            <a:prstGeom prst="rect">
              <a:avLst/>
            </a:prstGeom>
            <a:noFill/>
          </p:spPr>
          <p:txBody>
            <a:bodyPr wrap="square" rtlCol="0">
              <a:spAutoFit/>
            </a:bodyPr>
            <a:lstStyle/>
            <a:p>
              <a:pPr algn="ctr"/>
              <a:r>
                <a:rPr lang="en-US" sz="900" b="1" dirty="0" smtClean="0">
                  <a:solidFill>
                    <a:schemeClr val="accent1"/>
                  </a:solidFill>
                  <a:latin typeface="Arial Black" panose="020B0A04020102020204" pitchFamily="34" charset="0"/>
                </a:rPr>
                <a:t>2 or more entry points based on Client Group  </a:t>
              </a:r>
              <a:endParaRPr lang="en-US" sz="900" b="1" dirty="0">
                <a:solidFill>
                  <a:schemeClr val="accent1"/>
                </a:solidFill>
                <a:latin typeface="Arial Black" panose="020B0A04020102020204" pitchFamily="34" charset="0"/>
              </a:endParaRPr>
            </a:p>
          </p:txBody>
        </p:sp>
        <p:sp>
          <p:nvSpPr>
            <p:cNvPr id="57" name="TextBox 56"/>
            <p:cNvSpPr txBox="1"/>
            <p:nvPr/>
          </p:nvSpPr>
          <p:spPr>
            <a:xfrm rot="16200000">
              <a:off x="5508922" y="5000762"/>
              <a:ext cx="1609517" cy="369332"/>
            </a:xfrm>
            <a:prstGeom prst="rect">
              <a:avLst/>
            </a:prstGeom>
            <a:noFill/>
          </p:spPr>
          <p:txBody>
            <a:bodyPr wrap="square" rtlCol="0">
              <a:spAutoFit/>
            </a:bodyPr>
            <a:lstStyle/>
            <a:p>
              <a:pPr algn="ctr"/>
              <a:r>
                <a:rPr lang="en-US" sz="900" b="1" dirty="0" smtClean="0">
                  <a:solidFill>
                    <a:schemeClr val="accent1"/>
                  </a:solidFill>
                  <a:latin typeface="Arial Black" panose="020B0A04020102020204" pitchFamily="34" charset="0"/>
                </a:rPr>
                <a:t> Common Entry point for all clients</a:t>
              </a:r>
              <a:endParaRPr lang="en-US" sz="900" b="1" dirty="0">
                <a:solidFill>
                  <a:schemeClr val="accent1"/>
                </a:solidFill>
                <a:latin typeface="Arial Black" panose="020B0A04020102020204" pitchFamily="34" charset="0"/>
              </a:endParaRPr>
            </a:p>
          </p:txBody>
        </p:sp>
        <p:sp>
          <p:nvSpPr>
            <p:cNvPr id="58" name="TextBox 57"/>
            <p:cNvSpPr txBox="1"/>
            <p:nvPr/>
          </p:nvSpPr>
          <p:spPr>
            <a:xfrm rot="16200000">
              <a:off x="-287947" y="4997301"/>
              <a:ext cx="1609517" cy="369332"/>
            </a:xfrm>
            <a:prstGeom prst="rect">
              <a:avLst/>
            </a:prstGeom>
            <a:noFill/>
          </p:spPr>
          <p:txBody>
            <a:bodyPr wrap="square" rtlCol="0">
              <a:spAutoFit/>
            </a:bodyPr>
            <a:lstStyle/>
            <a:p>
              <a:pPr algn="ctr"/>
              <a:r>
                <a:rPr lang="en-US" sz="900" b="1" dirty="0" smtClean="0">
                  <a:solidFill>
                    <a:schemeClr val="accent1"/>
                  </a:solidFill>
                  <a:latin typeface="Arial Black" panose="020B0A04020102020204" pitchFamily="34" charset="0"/>
                </a:rPr>
                <a:t>Provider - Specified Client   Group  </a:t>
              </a:r>
              <a:endParaRPr lang="en-US" sz="900" b="1" dirty="0">
                <a:solidFill>
                  <a:schemeClr val="accent1"/>
                </a:solidFill>
                <a:latin typeface="Arial Black" panose="020B0A04020102020204" pitchFamily="34" charset="0"/>
              </a:endParaRPr>
            </a:p>
          </p:txBody>
        </p:sp>
        <p:sp>
          <p:nvSpPr>
            <p:cNvPr id="59" name="Right Arrow 58"/>
            <p:cNvSpPr/>
            <p:nvPr/>
          </p:nvSpPr>
          <p:spPr bwMode="auto">
            <a:xfrm rot="5400000">
              <a:off x="5548573" y="2866048"/>
              <a:ext cx="276578" cy="462844"/>
            </a:xfrm>
            <a:prstGeom prst="rightArrow">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0" name="Flowchart: Process 59"/>
            <p:cNvSpPr/>
            <p:nvPr/>
          </p:nvSpPr>
          <p:spPr bwMode="auto">
            <a:xfrm>
              <a:off x="3574577" y="5369071"/>
              <a:ext cx="346939" cy="583191"/>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1" name="Flowchart: Process 60"/>
            <p:cNvSpPr/>
            <p:nvPr/>
          </p:nvSpPr>
          <p:spPr bwMode="auto">
            <a:xfrm>
              <a:off x="3961688" y="5369071"/>
              <a:ext cx="346939" cy="583191"/>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2" name="Flowchart: Process 61"/>
            <p:cNvSpPr/>
            <p:nvPr/>
          </p:nvSpPr>
          <p:spPr bwMode="auto">
            <a:xfrm>
              <a:off x="4341636" y="5369071"/>
              <a:ext cx="346939" cy="583191"/>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3" name="Flowchart: Process 62"/>
            <p:cNvSpPr/>
            <p:nvPr/>
          </p:nvSpPr>
          <p:spPr bwMode="auto">
            <a:xfrm>
              <a:off x="4720341" y="5369071"/>
              <a:ext cx="346939" cy="583191"/>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4" name="Flowchart: Process 63"/>
            <p:cNvSpPr/>
            <p:nvPr/>
          </p:nvSpPr>
          <p:spPr bwMode="auto">
            <a:xfrm>
              <a:off x="5108501" y="5369071"/>
              <a:ext cx="346939" cy="583191"/>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5" name="Flowchart: Process 64"/>
            <p:cNvSpPr/>
            <p:nvPr/>
          </p:nvSpPr>
          <p:spPr bwMode="auto">
            <a:xfrm>
              <a:off x="3570442" y="4890382"/>
              <a:ext cx="346939" cy="462577"/>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6" name="Flowchart: Process 65"/>
            <p:cNvSpPr/>
            <p:nvPr/>
          </p:nvSpPr>
          <p:spPr bwMode="auto">
            <a:xfrm>
              <a:off x="3957553" y="4890382"/>
              <a:ext cx="346939" cy="462577"/>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7" name="Flowchart: Process 66"/>
            <p:cNvSpPr/>
            <p:nvPr/>
          </p:nvSpPr>
          <p:spPr bwMode="auto">
            <a:xfrm>
              <a:off x="4337501" y="4890382"/>
              <a:ext cx="346939" cy="462577"/>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8" name="Flowchart: Process 67"/>
            <p:cNvSpPr/>
            <p:nvPr/>
          </p:nvSpPr>
          <p:spPr bwMode="auto">
            <a:xfrm>
              <a:off x="4716206" y="4890382"/>
              <a:ext cx="346939" cy="462577"/>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9" name="Flowchart: Process 68"/>
            <p:cNvSpPr/>
            <p:nvPr/>
          </p:nvSpPr>
          <p:spPr bwMode="auto">
            <a:xfrm>
              <a:off x="5104366" y="4890382"/>
              <a:ext cx="346939" cy="462577"/>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0" name="Flowchart: Process 69"/>
            <p:cNvSpPr/>
            <p:nvPr/>
          </p:nvSpPr>
          <p:spPr bwMode="auto">
            <a:xfrm>
              <a:off x="3587374" y="4388020"/>
              <a:ext cx="346939" cy="462577"/>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1" name="Flowchart: Process 70"/>
            <p:cNvSpPr/>
            <p:nvPr/>
          </p:nvSpPr>
          <p:spPr bwMode="auto">
            <a:xfrm>
              <a:off x="3974485" y="4388020"/>
              <a:ext cx="346939" cy="462577"/>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2" name="Flowchart: Process 71"/>
            <p:cNvSpPr/>
            <p:nvPr/>
          </p:nvSpPr>
          <p:spPr bwMode="auto">
            <a:xfrm>
              <a:off x="4354433" y="4388020"/>
              <a:ext cx="346939" cy="462577"/>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3" name="Flowchart: Process 72"/>
            <p:cNvSpPr/>
            <p:nvPr/>
          </p:nvSpPr>
          <p:spPr bwMode="auto">
            <a:xfrm>
              <a:off x="4733138" y="4388020"/>
              <a:ext cx="346939" cy="462577"/>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4" name="Flowchart: Process 73"/>
            <p:cNvSpPr/>
            <p:nvPr/>
          </p:nvSpPr>
          <p:spPr bwMode="auto">
            <a:xfrm>
              <a:off x="5121298" y="4388020"/>
              <a:ext cx="346939" cy="462577"/>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5" name="Flowchart: Process 74"/>
            <p:cNvSpPr/>
            <p:nvPr/>
          </p:nvSpPr>
          <p:spPr bwMode="auto">
            <a:xfrm>
              <a:off x="6468810" y="4362940"/>
              <a:ext cx="346939" cy="1555683"/>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6" name="Flowchart: Process 75"/>
            <p:cNvSpPr/>
            <p:nvPr/>
          </p:nvSpPr>
          <p:spPr bwMode="auto">
            <a:xfrm>
              <a:off x="6879049" y="4362940"/>
              <a:ext cx="346939" cy="1555683"/>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7" name="Flowchart: Process 76"/>
            <p:cNvSpPr/>
            <p:nvPr/>
          </p:nvSpPr>
          <p:spPr bwMode="auto">
            <a:xfrm>
              <a:off x="7276379" y="4362940"/>
              <a:ext cx="346939" cy="1555683"/>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8" name="Flowchart: Process 77"/>
            <p:cNvSpPr/>
            <p:nvPr/>
          </p:nvSpPr>
          <p:spPr bwMode="auto">
            <a:xfrm>
              <a:off x="7663691" y="4362940"/>
              <a:ext cx="346939" cy="1555683"/>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9" name="Flowchart: Process 78"/>
            <p:cNvSpPr/>
            <p:nvPr/>
          </p:nvSpPr>
          <p:spPr bwMode="auto">
            <a:xfrm>
              <a:off x="8049626" y="4362940"/>
              <a:ext cx="346939" cy="1555683"/>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0" name="Flowchart: Process 79"/>
            <p:cNvSpPr/>
            <p:nvPr/>
          </p:nvSpPr>
          <p:spPr bwMode="auto">
            <a:xfrm>
              <a:off x="699627" y="5507179"/>
              <a:ext cx="234195" cy="231289"/>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1" name="Flowchart: Process 80"/>
            <p:cNvSpPr/>
            <p:nvPr/>
          </p:nvSpPr>
          <p:spPr bwMode="auto">
            <a:xfrm>
              <a:off x="706024" y="4734952"/>
              <a:ext cx="202824" cy="194679"/>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2" name="Flowchart: Process 81"/>
            <p:cNvSpPr/>
            <p:nvPr/>
          </p:nvSpPr>
          <p:spPr bwMode="auto">
            <a:xfrm>
              <a:off x="692825" y="5718302"/>
              <a:ext cx="240997" cy="241774"/>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3" name="Flowchart: Process 82"/>
            <p:cNvSpPr/>
            <p:nvPr/>
          </p:nvSpPr>
          <p:spPr bwMode="auto">
            <a:xfrm>
              <a:off x="1452185" y="4365323"/>
              <a:ext cx="234195" cy="545573"/>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4" name="Flowchart: Process 83"/>
            <p:cNvSpPr/>
            <p:nvPr/>
          </p:nvSpPr>
          <p:spPr bwMode="auto">
            <a:xfrm>
              <a:off x="692824" y="5198525"/>
              <a:ext cx="240997" cy="283436"/>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5" name="Flowchart: Process 84"/>
            <p:cNvSpPr/>
            <p:nvPr/>
          </p:nvSpPr>
          <p:spPr bwMode="auto">
            <a:xfrm>
              <a:off x="1081773" y="5722834"/>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6" name="Flowchart: Process 85"/>
            <p:cNvSpPr/>
            <p:nvPr/>
          </p:nvSpPr>
          <p:spPr bwMode="auto">
            <a:xfrm>
              <a:off x="1433021" y="5184118"/>
              <a:ext cx="434614" cy="297843"/>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7" name="Flowchart: Process 86"/>
            <p:cNvSpPr/>
            <p:nvPr/>
          </p:nvSpPr>
          <p:spPr bwMode="auto">
            <a:xfrm>
              <a:off x="2026986" y="5499715"/>
              <a:ext cx="225024" cy="231289"/>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8" name="Flowchart: Process 87"/>
            <p:cNvSpPr/>
            <p:nvPr/>
          </p:nvSpPr>
          <p:spPr bwMode="auto">
            <a:xfrm>
              <a:off x="1458552" y="5726202"/>
              <a:ext cx="568434" cy="233874"/>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9" name="Flowchart: Process 88"/>
            <p:cNvSpPr/>
            <p:nvPr/>
          </p:nvSpPr>
          <p:spPr bwMode="auto">
            <a:xfrm>
              <a:off x="2376788" y="4601002"/>
              <a:ext cx="204633" cy="309894"/>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0" name="Flowchart: Process 89"/>
            <p:cNvSpPr/>
            <p:nvPr/>
          </p:nvSpPr>
          <p:spPr bwMode="auto">
            <a:xfrm>
              <a:off x="1264347" y="4939220"/>
              <a:ext cx="225024" cy="231289"/>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1" name="Flowchart: Process 90"/>
            <p:cNvSpPr/>
            <p:nvPr/>
          </p:nvSpPr>
          <p:spPr bwMode="auto">
            <a:xfrm>
              <a:off x="908848" y="5722834"/>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2" name="Flowchart: Process 91"/>
            <p:cNvSpPr/>
            <p:nvPr/>
          </p:nvSpPr>
          <p:spPr bwMode="auto">
            <a:xfrm>
              <a:off x="1080666" y="4349154"/>
              <a:ext cx="234195" cy="231289"/>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3" name="Flowchart: Process 92"/>
            <p:cNvSpPr/>
            <p:nvPr/>
          </p:nvSpPr>
          <p:spPr bwMode="auto">
            <a:xfrm>
              <a:off x="683790" y="4371016"/>
              <a:ext cx="225024" cy="231289"/>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4" name="Flowchart: Process 93"/>
            <p:cNvSpPr/>
            <p:nvPr/>
          </p:nvSpPr>
          <p:spPr bwMode="auto">
            <a:xfrm>
              <a:off x="1867635" y="4929631"/>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5" name="Flowchart: Process 94"/>
            <p:cNvSpPr/>
            <p:nvPr/>
          </p:nvSpPr>
          <p:spPr bwMode="auto">
            <a:xfrm>
              <a:off x="1289110" y="4594754"/>
              <a:ext cx="143912" cy="316142"/>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6" name="Flowchart: Process 95"/>
            <p:cNvSpPr/>
            <p:nvPr/>
          </p:nvSpPr>
          <p:spPr bwMode="auto">
            <a:xfrm>
              <a:off x="1693553" y="4918359"/>
              <a:ext cx="174081" cy="273917"/>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7" name="Flowchart: Process 96"/>
            <p:cNvSpPr/>
            <p:nvPr/>
          </p:nvSpPr>
          <p:spPr bwMode="auto">
            <a:xfrm>
              <a:off x="2020552" y="5185429"/>
              <a:ext cx="371231" cy="29653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8" name="Flowchart: Process 97"/>
            <p:cNvSpPr/>
            <p:nvPr/>
          </p:nvSpPr>
          <p:spPr bwMode="auto">
            <a:xfrm>
              <a:off x="1289109" y="5722834"/>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9" name="Flowchart: Process 98"/>
            <p:cNvSpPr/>
            <p:nvPr/>
          </p:nvSpPr>
          <p:spPr bwMode="auto">
            <a:xfrm>
              <a:off x="2215232" y="4359709"/>
              <a:ext cx="188096" cy="231289"/>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0" name="Flowchart: Process 99"/>
            <p:cNvSpPr/>
            <p:nvPr/>
          </p:nvSpPr>
          <p:spPr bwMode="auto">
            <a:xfrm>
              <a:off x="2020552" y="4576951"/>
              <a:ext cx="185615" cy="333945"/>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1" name="Flowchart: Process 100"/>
            <p:cNvSpPr/>
            <p:nvPr/>
          </p:nvSpPr>
          <p:spPr bwMode="auto">
            <a:xfrm>
              <a:off x="2228661" y="5722834"/>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2" name="Flowchart: Process 101"/>
            <p:cNvSpPr/>
            <p:nvPr/>
          </p:nvSpPr>
          <p:spPr bwMode="auto">
            <a:xfrm>
              <a:off x="1714079" y="4576951"/>
              <a:ext cx="153555" cy="333945"/>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3" name="Flowchart: Process 102"/>
            <p:cNvSpPr/>
            <p:nvPr/>
          </p:nvSpPr>
          <p:spPr bwMode="auto">
            <a:xfrm>
              <a:off x="717190" y="4960988"/>
              <a:ext cx="225024" cy="231289"/>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4" name="Flowchart: Process 103"/>
            <p:cNvSpPr/>
            <p:nvPr/>
          </p:nvSpPr>
          <p:spPr bwMode="auto">
            <a:xfrm>
              <a:off x="2391783" y="5722834"/>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5" name="Flowchart: Process 104"/>
            <p:cNvSpPr/>
            <p:nvPr/>
          </p:nvSpPr>
          <p:spPr bwMode="auto">
            <a:xfrm>
              <a:off x="1068982" y="4594754"/>
              <a:ext cx="234195" cy="231289"/>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6" name="Flowchart: Process 105"/>
            <p:cNvSpPr/>
            <p:nvPr/>
          </p:nvSpPr>
          <p:spPr bwMode="auto">
            <a:xfrm>
              <a:off x="2060107" y="4946816"/>
              <a:ext cx="343220" cy="208722"/>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7" name="Flowchart: Process 106"/>
            <p:cNvSpPr/>
            <p:nvPr/>
          </p:nvSpPr>
          <p:spPr bwMode="auto">
            <a:xfrm>
              <a:off x="2376787" y="5514580"/>
              <a:ext cx="204633" cy="209189"/>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8" name="Flowchart: Process 107"/>
            <p:cNvSpPr/>
            <p:nvPr/>
          </p:nvSpPr>
          <p:spPr bwMode="auto">
            <a:xfrm>
              <a:off x="1052609" y="5176552"/>
              <a:ext cx="223035" cy="321137"/>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9" name="Flowchart: Process 108"/>
            <p:cNvSpPr/>
            <p:nvPr/>
          </p:nvSpPr>
          <p:spPr bwMode="auto">
            <a:xfrm>
              <a:off x="2392038" y="5176552"/>
              <a:ext cx="189382" cy="305409"/>
            </a:xfrm>
            <a:prstGeom prst="flowChartProcess">
              <a:avLst/>
            </a:prstGeom>
            <a:solidFill>
              <a:schemeClr val="tx2">
                <a:lumMod val="40000"/>
                <a:lumOff val="6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0" name="Flowchart: Process 109"/>
            <p:cNvSpPr/>
            <p:nvPr/>
          </p:nvSpPr>
          <p:spPr bwMode="auto">
            <a:xfrm>
              <a:off x="2044674" y="5722834"/>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1" name="Flowchart: Process 110"/>
            <p:cNvSpPr/>
            <p:nvPr/>
          </p:nvSpPr>
          <p:spPr bwMode="auto">
            <a:xfrm>
              <a:off x="920263" y="5499715"/>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2" name="Flowchart: Process 111"/>
            <p:cNvSpPr/>
            <p:nvPr/>
          </p:nvSpPr>
          <p:spPr bwMode="auto">
            <a:xfrm>
              <a:off x="1116184" y="5504202"/>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3" name="Flowchart: Process 112"/>
            <p:cNvSpPr/>
            <p:nvPr/>
          </p:nvSpPr>
          <p:spPr bwMode="auto">
            <a:xfrm>
              <a:off x="1273191" y="5510671"/>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4" name="Flowchart: Process 113"/>
            <p:cNvSpPr/>
            <p:nvPr/>
          </p:nvSpPr>
          <p:spPr bwMode="auto">
            <a:xfrm>
              <a:off x="1867634" y="5198525"/>
              <a:ext cx="161281" cy="544176"/>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5" name="Flowchart: Process 114"/>
            <p:cNvSpPr/>
            <p:nvPr/>
          </p:nvSpPr>
          <p:spPr bwMode="auto">
            <a:xfrm>
              <a:off x="1474675" y="5510671"/>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6" name="Flowchart: Process 115"/>
            <p:cNvSpPr/>
            <p:nvPr/>
          </p:nvSpPr>
          <p:spPr bwMode="auto">
            <a:xfrm>
              <a:off x="1660299" y="5488004"/>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7" name="Flowchart: Process 116"/>
            <p:cNvSpPr/>
            <p:nvPr/>
          </p:nvSpPr>
          <p:spPr bwMode="auto">
            <a:xfrm>
              <a:off x="908814" y="5199794"/>
              <a:ext cx="207369" cy="288209"/>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8" name="Flowchart: Process 117"/>
            <p:cNvSpPr/>
            <p:nvPr/>
          </p:nvSpPr>
          <p:spPr bwMode="auto">
            <a:xfrm>
              <a:off x="1057576" y="4936243"/>
              <a:ext cx="207336" cy="237242"/>
            </a:xfrm>
            <a:prstGeom prst="flowChartProcess">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9" name="Flowchart: Process 118"/>
            <p:cNvSpPr/>
            <p:nvPr/>
          </p:nvSpPr>
          <p:spPr bwMode="auto">
            <a:xfrm>
              <a:off x="2015668" y="4359709"/>
              <a:ext cx="188096" cy="231289"/>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20" name="Flowchart: Process 119"/>
            <p:cNvSpPr/>
            <p:nvPr/>
          </p:nvSpPr>
          <p:spPr bwMode="auto">
            <a:xfrm>
              <a:off x="2391783" y="4359709"/>
              <a:ext cx="188096" cy="231289"/>
            </a:xfrm>
            <a:prstGeom prst="flowChartProcess">
              <a:avLst/>
            </a:prstGeom>
            <a:solidFill>
              <a:schemeClr val="tx2">
                <a:lumMod val="20000"/>
                <a:lumOff val="8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Tree>
    <p:extLst>
      <p:ext uri="{BB962C8B-B14F-4D97-AF65-F5344CB8AC3E}">
        <p14:creationId xmlns:p14="http://schemas.microsoft.com/office/powerpoint/2010/main" val="2890515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13845" y="222275"/>
            <a:ext cx="8158162" cy="898104"/>
          </a:xfrm>
        </p:spPr>
        <p:txBody>
          <a:bodyPr anchor="t"/>
          <a:lstStyle/>
          <a:p>
            <a:pPr>
              <a:defRPr/>
            </a:pPr>
            <a:r>
              <a:rPr lang="en-US" altLang="en-US" sz="4400" dirty="0" smtClean="0">
                <a:latin typeface="Calibri Light" panose="020F0302020204030204" pitchFamily="34" charset="0"/>
                <a:ea typeface="Geneva" charset="0"/>
                <a:cs typeface="Tahoma" charset="0"/>
              </a:rPr>
              <a:t>Service excellence: </a:t>
            </a:r>
            <a:br>
              <a:rPr lang="en-US" altLang="en-US" sz="4400" dirty="0" smtClean="0">
                <a:latin typeface="Calibri Light" panose="020F0302020204030204" pitchFamily="34" charset="0"/>
                <a:ea typeface="Geneva" charset="0"/>
                <a:cs typeface="Tahoma" charset="0"/>
              </a:rPr>
            </a:br>
            <a:r>
              <a:rPr lang="en-US" altLang="en-US" sz="2800" dirty="0" smtClean="0">
                <a:solidFill>
                  <a:srgbClr val="006BB6"/>
                </a:solidFill>
                <a:latin typeface="+mn-lt"/>
                <a:ea typeface="Geneva" charset="0"/>
                <a:cs typeface="Tahoma" charset="0"/>
              </a:rPr>
              <a:t>Three areas of focus</a:t>
            </a:r>
          </a:p>
        </p:txBody>
      </p:sp>
      <p:sp>
        <p:nvSpPr>
          <p:cNvPr id="3" name="Content Placeholder 2"/>
          <p:cNvSpPr>
            <a:spLocks noGrp="1"/>
          </p:cNvSpPr>
          <p:nvPr>
            <p:ph idx="1"/>
          </p:nvPr>
        </p:nvSpPr>
        <p:spPr>
          <a:xfrm>
            <a:off x="1045226" y="1467558"/>
            <a:ext cx="2793003" cy="4276419"/>
          </a:xfrm>
        </p:spPr>
        <p:txBody>
          <a:bodyPr/>
          <a:lstStyle/>
          <a:p>
            <a:pPr marL="0" indent="0">
              <a:buNone/>
            </a:pPr>
            <a:endParaRPr lang="en-US" sz="1600" b="1" dirty="0" smtClean="0">
              <a:latin typeface="Calibri" panose="020F0502020204030204" pitchFamily="34" charset="0"/>
            </a:endParaRPr>
          </a:p>
          <a:p>
            <a:pPr marL="457200" indent="-457200">
              <a:buFont typeface="+mj-lt"/>
              <a:buAutoNum type="arabicPeriod"/>
            </a:pPr>
            <a:r>
              <a:rPr lang="en-US" sz="2000" b="1" dirty="0" smtClean="0">
                <a:latin typeface="Calibri" panose="020F0502020204030204" pitchFamily="34" charset="0"/>
              </a:rPr>
              <a:t>Career Practitioner Certification</a:t>
            </a:r>
          </a:p>
          <a:p>
            <a:pPr marL="457200" indent="-457200">
              <a:buFont typeface="+mj-lt"/>
              <a:buAutoNum type="arabicPeriod"/>
            </a:pPr>
            <a:endParaRPr lang="en-US" sz="2000" b="1" dirty="0" smtClean="0">
              <a:latin typeface="Calibri" panose="020F0502020204030204" pitchFamily="34" charset="0"/>
            </a:endParaRPr>
          </a:p>
          <a:p>
            <a:pPr marL="457200" indent="-457200">
              <a:buFont typeface="+mj-lt"/>
              <a:buAutoNum type="arabicPeriod"/>
            </a:pPr>
            <a:endParaRPr lang="en-US" sz="2000" b="1" dirty="0" smtClean="0">
              <a:latin typeface="Calibri" panose="020F0502020204030204" pitchFamily="34" charset="0"/>
            </a:endParaRPr>
          </a:p>
          <a:p>
            <a:pPr marL="457200" indent="-457200">
              <a:buFont typeface="+mj-lt"/>
              <a:buAutoNum type="arabicPeriod"/>
            </a:pPr>
            <a:r>
              <a:rPr lang="en-US" sz="2000" b="1" dirty="0" smtClean="0">
                <a:latin typeface="Calibri" panose="020F0502020204030204" pitchFamily="34" charset="0"/>
              </a:rPr>
              <a:t>Standardized Tools and Resources</a:t>
            </a:r>
          </a:p>
          <a:p>
            <a:pPr marL="457200" indent="-457200">
              <a:buFont typeface="+mj-lt"/>
              <a:buAutoNum type="arabicPeriod"/>
            </a:pPr>
            <a:endParaRPr lang="en-US" sz="2000" b="1" dirty="0">
              <a:latin typeface="Calibri" panose="020F0502020204030204" pitchFamily="34" charset="0"/>
            </a:endParaRPr>
          </a:p>
          <a:p>
            <a:pPr marL="457200" indent="-457200">
              <a:buFont typeface="+mj-lt"/>
              <a:buAutoNum type="arabicPeriod"/>
            </a:pPr>
            <a:endParaRPr lang="en-US" sz="2000" b="1" dirty="0" smtClean="0">
              <a:latin typeface="Calibri" panose="020F0502020204030204" pitchFamily="34" charset="0"/>
            </a:endParaRPr>
          </a:p>
          <a:p>
            <a:pPr marL="457200" indent="-457200">
              <a:buFont typeface="+mj-lt"/>
              <a:buAutoNum type="arabicPeriod"/>
            </a:pPr>
            <a:endParaRPr lang="en-US" sz="2000" b="1" dirty="0" smtClean="0">
              <a:latin typeface="Calibri" panose="020F0502020204030204" pitchFamily="34" charset="0"/>
            </a:endParaRPr>
          </a:p>
          <a:p>
            <a:pPr marL="457200" indent="-457200">
              <a:buFont typeface="+mj-lt"/>
              <a:buAutoNum type="arabicPeriod"/>
            </a:pPr>
            <a:r>
              <a:rPr lang="en-US" sz="2000" b="1" dirty="0" smtClean="0">
                <a:latin typeface="Calibri" panose="020F0502020204030204" pitchFamily="34" charset="0"/>
              </a:rPr>
              <a:t>Quality Assurance</a:t>
            </a:r>
          </a:p>
        </p:txBody>
      </p:sp>
      <p:sp>
        <p:nvSpPr>
          <p:cNvPr id="8206" name="TextBox 8205"/>
          <p:cNvSpPr txBox="1"/>
          <p:nvPr/>
        </p:nvSpPr>
        <p:spPr>
          <a:xfrm rot="19014959">
            <a:off x="7642935" y="3125409"/>
            <a:ext cx="1336926" cy="584775"/>
          </a:xfrm>
          <a:prstGeom prst="rect">
            <a:avLst/>
          </a:prstGeom>
          <a:noFill/>
        </p:spPr>
        <p:txBody>
          <a:bodyPr wrap="square" rtlCol="0">
            <a:spAutoFit/>
          </a:bodyPr>
          <a:lstStyle/>
          <a:p>
            <a:pPr algn="ctr"/>
            <a:r>
              <a:rPr lang="en-US" sz="1600" b="1" dirty="0" smtClean="0">
                <a:solidFill>
                  <a:schemeClr val="bg1"/>
                </a:solidFill>
                <a:latin typeface="Calibri" panose="020F0502020204030204" pitchFamily="34" charset="0"/>
              </a:rPr>
              <a:t>Catchment Areas</a:t>
            </a:r>
            <a:endParaRPr lang="en-US" sz="1600" b="1" dirty="0">
              <a:solidFill>
                <a:schemeClr val="bg1"/>
              </a:solidFill>
              <a:latin typeface="Calibri" panose="020F0502020204030204" pitchFamily="34" charset="0"/>
            </a:endParaRPr>
          </a:p>
        </p:txBody>
      </p:sp>
      <p:sp>
        <p:nvSpPr>
          <p:cNvPr id="7" name="TextBox 6"/>
          <p:cNvSpPr txBox="1"/>
          <p:nvPr/>
        </p:nvSpPr>
        <p:spPr>
          <a:xfrm>
            <a:off x="6062133" y="1501422"/>
            <a:ext cx="1986845" cy="2425661"/>
          </a:xfrm>
          <a:prstGeom prst="rect">
            <a:avLst/>
          </a:prstGeom>
          <a:solidFill>
            <a:schemeClr val="bg1"/>
          </a:solidFill>
          <a:ln w="25400">
            <a:solidFill>
              <a:schemeClr val="tx2">
                <a:lumMod val="60000"/>
                <a:lumOff val="40000"/>
              </a:schemeClr>
            </a:solidFill>
          </a:ln>
          <a:effectLst>
            <a:outerShdw blurRad="50800" dist="63500" dir="2700000" algn="tl" rotWithShape="0">
              <a:prstClr val="black">
                <a:alpha val="40000"/>
              </a:prstClr>
            </a:outerShdw>
          </a:effectLst>
        </p:spPr>
        <p:txBody>
          <a:bodyPr wrap="square" rtlCol="0" anchor="ctr">
            <a:noAutofit/>
          </a:bodyPr>
          <a:lstStyle/>
          <a:p>
            <a:pPr algn="ctr"/>
            <a:r>
              <a:rPr lang="en-US" sz="1600" b="1" dirty="0" smtClean="0">
                <a:solidFill>
                  <a:schemeClr val="tx2"/>
                </a:solidFill>
                <a:latin typeface="Calibri" panose="020F0502020204030204" pitchFamily="34" charset="0"/>
                <a:cs typeface="Arial" panose="020B0604020202020204" pitchFamily="34" charset="0"/>
              </a:rPr>
              <a:t>Specified in </a:t>
            </a:r>
          </a:p>
          <a:p>
            <a:pPr algn="ctr"/>
            <a:r>
              <a:rPr lang="en-US" sz="1600" b="1" dirty="0" smtClean="0">
                <a:solidFill>
                  <a:schemeClr val="tx2"/>
                </a:solidFill>
                <a:latin typeface="Calibri" panose="020F0502020204030204" pitchFamily="34" charset="0"/>
                <a:cs typeface="Arial" panose="020B0604020202020204" pitchFamily="34" charset="0"/>
              </a:rPr>
              <a:t>Service Provider Agreements</a:t>
            </a:r>
            <a:endParaRPr lang="en-US" sz="1600" b="1" dirty="0">
              <a:solidFill>
                <a:schemeClr val="tx2"/>
              </a:solidFill>
              <a:latin typeface="Calibri" panose="020F0502020204030204" pitchFamily="34" charset="0"/>
              <a:cs typeface="Arial" panose="020B0604020202020204" pitchFamily="34" charset="0"/>
            </a:endParaRPr>
          </a:p>
        </p:txBody>
      </p:sp>
      <p:sp>
        <p:nvSpPr>
          <p:cNvPr id="10" name="TextBox 9"/>
          <p:cNvSpPr txBox="1"/>
          <p:nvPr/>
        </p:nvSpPr>
        <p:spPr>
          <a:xfrm>
            <a:off x="6062133" y="4621441"/>
            <a:ext cx="1986845" cy="1292578"/>
          </a:xfrm>
          <a:prstGeom prst="rect">
            <a:avLst/>
          </a:prstGeom>
          <a:solidFill>
            <a:schemeClr val="bg1"/>
          </a:solidFill>
          <a:ln w="25400">
            <a:solidFill>
              <a:schemeClr val="tx2">
                <a:lumMod val="60000"/>
                <a:lumOff val="40000"/>
              </a:schemeClr>
            </a:solidFill>
          </a:ln>
          <a:effectLst>
            <a:outerShdw blurRad="50800" dist="63500" dir="2700000" algn="tl" rotWithShape="0">
              <a:prstClr val="black">
                <a:alpha val="40000"/>
              </a:prstClr>
            </a:outerShdw>
          </a:effectLst>
        </p:spPr>
        <p:txBody>
          <a:bodyPr wrap="square" rtlCol="0" anchor="ctr">
            <a:noAutofit/>
          </a:bodyPr>
          <a:lstStyle/>
          <a:p>
            <a:pPr algn="ctr"/>
            <a:r>
              <a:rPr lang="en-US" sz="1600" b="1" dirty="0" smtClean="0">
                <a:solidFill>
                  <a:schemeClr val="tx2"/>
                </a:solidFill>
                <a:latin typeface="Calibri" panose="020F0502020204030204" pitchFamily="34" charset="0"/>
                <a:cs typeface="Arial" panose="020B0604020202020204" pitchFamily="34" charset="0"/>
              </a:rPr>
              <a:t>Government Department Work Plans</a:t>
            </a:r>
            <a:endParaRPr lang="en-US" sz="1600" b="1" dirty="0">
              <a:solidFill>
                <a:schemeClr val="tx2"/>
              </a:solidFill>
              <a:latin typeface="Calibri" panose="020F0502020204030204" pitchFamily="34" charset="0"/>
              <a:cs typeface="Arial" panose="020B0604020202020204" pitchFamily="34" charset="0"/>
            </a:endParaRPr>
          </a:p>
        </p:txBody>
      </p:sp>
      <p:sp>
        <p:nvSpPr>
          <p:cNvPr id="8" name="Right Arrow 7"/>
          <p:cNvSpPr/>
          <p:nvPr/>
        </p:nvSpPr>
        <p:spPr bwMode="auto">
          <a:xfrm>
            <a:off x="4154310" y="1885246"/>
            <a:ext cx="1512711" cy="395111"/>
          </a:xfrm>
          <a:prstGeom prst="rightArrow">
            <a:avLst/>
          </a:prstGeom>
          <a:solidFill>
            <a:srgbClr val="00AEE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3" name="Right Arrow 12"/>
          <p:cNvSpPr/>
          <p:nvPr/>
        </p:nvSpPr>
        <p:spPr bwMode="auto">
          <a:xfrm>
            <a:off x="4154309" y="4937844"/>
            <a:ext cx="1512711" cy="395111"/>
          </a:xfrm>
          <a:prstGeom prst="rightArrow">
            <a:avLst/>
          </a:prstGeom>
          <a:solidFill>
            <a:srgbClr val="00AEE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4" name="Right Arrow 13"/>
          <p:cNvSpPr/>
          <p:nvPr/>
        </p:nvSpPr>
        <p:spPr bwMode="auto">
          <a:xfrm>
            <a:off x="4154310" y="3220240"/>
            <a:ext cx="1512711" cy="395111"/>
          </a:xfrm>
          <a:prstGeom prst="rightArrow">
            <a:avLst/>
          </a:prstGeom>
          <a:solidFill>
            <a:srgbClr val="00AEE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5" name="Right Arrow 14"/>
          <p:cNvSpPr/>
          <p:nvPr/>
        </p:nvSpPr>
        <p:spPr bwMode="auto">
          <a:xfrm rot="16200000">
            <a:off x="6781800" y="4031369"/>
            <a:ext cx="547512" cy="395110"/>
          </a:xfrm>
          <a:prstGeom prst="rightArrow">
            <a:avLst/>
          </a:prstGeom>
          <a:solidFill>
            <a:srgbClr val="00AEE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3470078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38521" y="1278151"/>
            <a:ext cx="1638094" cy="3733800"/>
            <a:chOff x="6655380" y="914400"/>
            <a:chExt cx="1638094" cy="3733800"/>
          </a:xfrm>
        </p:grpSpPr>
        <p:sp>
          <p:nvSpPr>
            <p:cNvPr id="6" name="TextBox 5"/>
            <p:cNvSpPr txBox="1"/>
            <p:nvPr/>
          </p:nvSpPr>
          <p:spPr>
            <a:xfrm>
              <a:off x="6655380" y="914400"/>
              <a:ext cx="1638094" cy="3733800"/>
            </a:xfrm>
            <a:prstGeom prst="rect">
              <a:avLst/>
            </a:prstGeom>
            <a:solidFill>
              <a:srgbClr val="00AEEF"/>
            </a:solidFill>
            <a:ln>
              <a:noFill/>
            </a:ln>
            <a:scene3d>
              <a:camera prst="orthographicFront"/>
              <a:lightRig rig="threePt" dir="t"/>
            </a:scene3d>
            <a:sp3d>
              <a:bevelT/>
            </a:sp3d>
          </p:spPr>
          <p:txBody>
            <a:bodyPr/>
            <a:lstStyle>
              <a:defPPr>
                <a:defRPr lang="en-US"/>
              </a:defPPr>
              <a:lvl1pPr>
                <a:defRPr sz="1200" b="1">
                  <a:solidFill>
                    <a:schemeClr val="bg1"/>
                  </a:solidFill>
                </a:defRPr>
              </a:lvl1pPr>
            </a:lstStyle>
            <a:p>
              <a:pPr algn="ctr" fontAlgn="auto">
                <a:spcBef>
                  <a:spcPts val="0"/>
                </a:spcBef>
                <a:spcAft>
                  <a:spcPts val="0"/>
                </a:spcAft>
                <a:defRPr/>
              </a:pPr>
              <a:endParaRPr lang="en-US" dirty="0" smtClean="0">
                <a:latin typeface="+mn-lt"/>
                <a:cs typeface="+mn-cs"/>
              </a:endParaRPr>
            </a:p>
            <a:p>
              <a:pPr algn="ctr" fontAlgn="auto">
                <a:spcBef>
                  <a:spcPts val="0"/>
                </a:spcBef>
                <a:spcAft>
                  <a:spcPts val="0"/>
                </a:spcAft>
                <a:defRPr/>
              </a:pPr>
              <a:r>
                <a:rPr lang="en-US" dirty="0" smtClean="0">
                  <a:latin typeface="+mn-lt"/>
                  <a:cs typeface="+mn-cs"/>
                </a:rPr>
                <a:t>Target Audiences:</a:t>
              </a:r>
            </a:p>
            <a:p>
              <a:pPr algn="ctr" fontAlgn="auto">
                <a:spcBef>
                  <a:spcPts val="0"/>
                </a:spcBef>
                <a:spcAft>
                  <a:spcPts val="0"/>
                </a:spcAft>
                <a:defRPr/>
              </a:pPr>
              <a:endParaRPr lang="en-US" dirty="0" smtClean="0">
                <a:latin typeface="+mn-lt"/>
                <a:cs typeface="+mn-cs"/>
              </a:endParaRPr>
            </a:p>
          </p:txBody>
        </p:sp>
        <p:sp>
          <p:nvSpPr>
            <p:cNvPr id="20" name="TextBox 27"/>
            <p:cNvSpPr txBox="1">
              <a:spLocks noChangeArrowheads="1"/>
            </p:cNvSpPr>
            <p:nvPr/>
          </p:nvSpPr>
          <p:spPr bwMode="auto">
            <a:xfrm>
              <a:off x="6809970" y="2099102"/>
              <a:ext cx="1406524"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050" b="1" dirty="0">
                  <a:solidFill>
                    <a:schemeClr val="accent1"/>
                  </a:solidFill>
                </a:rPr>
                <a:t>Under-represented groups</a:t>
              </a:r>
            </a:p>
          </p:txBody>
        </p:sp>
        <p:sp>
          <p:nvSpPr>
            <p:cNvPr id="21" name="TextBox 28"/>
            <p:cNvSpPr txBox="1">
              <a:spLocks noChangeArrowheads="1"/>
            </p:cNvSpPr>
            <p:nvPr/>
          </p:nvSpPr>
          <p:spPr bwMode="auto">
            <a:xfrm>
              <a:off x="6819126" y="1447800"/>
              <a:ext cx="1388211" cy="2539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050" b="1" dirty="0" smtClean="0">
                  <a:solidFill>
                    <a:schemeClr val="accent1"/>
                  </a:solidFill>
                </a:rPr>
                <a:t>Youth; Parents</a:t>
              </a:r>
              <a:endParaRPr lang="en-US" altLang="en-US" sz="1050" b="1" dirty="0">
                <a:solidFill>
                  <a:schemeClr val="accent1"/>
                </a:solidFill>
              </a:endParaRPr>
            </a:p>
          </p:txBody>
        </p:sp>
        <p:sp>
          <p:nvSpPr>
            <p:cNvPr id="22" name="TextBox 29"/>
            <p:cNvSpPr txBox="1">
              <a:spLocks noChangeArrowheads="1"/>
            </p:cNvSpPr>
            <p:nvPr/>
          </p:nvSpPr>
          <p:spPr bwMode="auto">
            <a:xfrm>
              <a:off x="6808788" y="1767749"/>
              <a:ext cx="1408887" cy="2539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050" b="1">
                  <a:solidFill>
                    <a:schemeClr val="accent1"/>
                  </a:solidFill>
                </a:rPr>
                <a:t>New Canadians</a:t>
              </a:r>
            </a:p>
          </p:txBody>
        </p:sp>
        <p:sp>
          <p:nvSpPr>
            <p:cNvPr id="23" name="TextBox 30"/>
            <p:cNvSpPr txBox="1">
              <a:spLocks noChangeArrowheads="1"/>
            </p:cNvSpPr>
            <p:nvPr/>
          </p:nvSpPr>
          <p:spPr bwMode="auto">
            <a:xfrm>
              <a:off x="6815572" y="2937302"/>
              <a:ext cx="1408887"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050" b="1" dirty="0" smtClean="0">
                  <a:solidFill>
                    <a:schemeClr val="accent1"/>
                  </a:solidFill>
                </a:rPr>
                <a:t>Income Assistance Recipients</a:t>
              </a:r>
              <a:endParaRPr lang="en-US" altLang="en-US" sz="1050" b="1" dirty="0">
                <a:solidFill>
                  <a:schemeClr val="accent1"/>
                </a:solidFill>
              </a:endParaRPr>
            </a:p>
          </p:txBody>
        </p:sp>
        <p:sp>
          <p:nvSpPr>
            <p:cNvPr id="24" name="TextBox 31"/>
            <p:cNvSpPr txBox="1">
              <a:spLocks noChangeArrowheads="1"/>
            </p:cNvSpPr>
            <p:nvPr/>
          </p:nvSpPr>
          <p:spPr bwMode="auto">
            <a:xfrm>
              <a:off x="6819126" y="2590800"/>
              <a:ext cx="1408887" cy="2539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050" b="1" dirty="0">
                  <a:solidFill>
                    <a:schemeClr val="accent1"/>
                  </a:solidFill>
                </a:rPr>
                <a:t>EI Job Seekers</a:t>
              </a:r>
            </a:p>
          </p:txBody>
        </p:sp>
        <p:sp>
          <p:nvSpPr>
            <p:cNvPr id="25" name="TextBox 33"/>
            <p:cNvSpPr txBox="1">
              <a:spLocks noChangeArrowheads="1"/>
            </p:cNvSpPr>
            <p:nvPr/>
          </p:nvSpPr>
          <p:spPr bwMode="auto">
            <a:xfrm>
              <a:off x="6808788" y="3429000"/>
              <a:ext cx="1408887" cy="2539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050" b="1">
                  <a:solidFill>
                    <a:schemeClr val="accent1"/>
                  </a:solidFill>
                </a:rPr>
                <a:t>Adult Learners</a:t>
              </a:r>
            </a:p>
          </p:txBody>
        </p:sp>
        <p:sp>
          <p:nvSpPr>
            <p:cNvPr id="26" name="TextBox 34"/>
            <p:cNvSpPr txBox="1">
              <a:spLocks noChangeArrowheads="1"/>
            </p:cNvSpPr>
            <p:nvPr/>
          </p:nvSpPr>
          <p:spPr bwMode="auto">
            <a:xfrm>
              <a:off x="6808788" y="3787656"/>
              <a:ext cx="1408887" cy="2539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050" b="1" dirty="0" smtClean="0">
                  <a:solidFill>
                    <a:schemeClr val="accent1"/>
                  </a:solidFill>
                </a:rPr>
                <a:t>Under-employed</a:t>
              </a:r>
              <a:endParaRPr lang="en-US" altLang="en-US" sz="1050" b="1" dirty="0">
                <a:solidFill>
                  <a:schemeClr val="accent1"/>
                </a:solidFill>
              </a:endParaRPr>
            </a:p>
          </p:txBody>
        </p:sp>
        <p:sp>
          <p:nvSpPr>
            <p:cNvPr id="27" name="TextBox 35"/>
            <p:cNvSpPr txBox="1">
              <a:spLocks noChangeArrowheads="1"/>
            </p:cNvSpPr>
            <p:nvPr/>
          </p:nvSpPr>
          <p:spPr bwMode="auto">
            <a:xfrm>
              <a:off x="6808788" y="4118865"/>
              <a:ext cx="1408887" cy="2539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050" b="1" dirty="0" smtClean="0">
                  <a:solidFill>
                    <a:schemeClr val="accent1"/>
                  </a:solidFill>
                </a:rPr>
                <a:t>Employers</a:t>
              </a:r>
              <a:endParaRPr lang="en-US" altLang="en-US" sz="1050" b="1" dirty="0">
                <a:solidFill>
                  <a:schemeClr val="accent1"/>
                </a:solidFill>
              </a:endParaRPr>
            </a:p>
          </p:txBody>
        </p:sp>
      </p:grpSp>
      <p:sp>
        <p:nvSpPr>
          <p:cNvPr id="28" name="Title 1"/>
          <p:cNvSpPr txBox="1">
            <a:spLocks/>
          </p:cNvSpPr>
          <p:nvPr/>
        </p:nvSpPr>
        <p:spPr>
          <a:xfrm>
            <a:off x="304800" y="198437"/>
            <a:ext cx="8401318" cy="960661"/>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5700" dirty="0" smtClean="0">
                <a:solidFill>
                  <a:srgbClr val="00AEEF"/>
                </a:solidFill>
                <a:latin typeface="Calibri Light" panose="020F0302020204030204" pitchFamily="34" charset="0"/>
              </a:rPr>
              <a:t>Maximum Reach and Access</a:t>
            </a:r>
          </a:p>
          <a:p>
            <a:pPr algn="l" fontAlgn="auto">
              <a:spcAft>
                <a:spcPts val="0"/>
              </a:spcAft>
              <a:defRPr/>
            </a:pPr>
            <a:r>
              <a:rPr lang="en-US" sz="3300" dirty="0" smtClean="0">
                <a:solidFill>
                  <a:srgbClr val="006BB6"/>
                </a:solidFill>
                <a:latin typeface="+mn-lt"/>
              </a:rPr>
              <a:t>A framework for connecting with Nova </a:t>
            </a:r>
            <a:r>
              <a:rPr lang="en-US" sz="3300" dirty="0" err="1" smtClean="0">
                <a:solidFill>
                  <a:srgbClr val="006BB6"/>
                </a:solidFill>
                <a:latin typeface="+mn-lt"/>
              </a:rPr>
              <a:t>Scotians</a:t>
            </a:r>
            <a:endParaRPr lang="en-US" sz="3300" dirty="0" smtClean="0">
              <a:solidFill>
                <a:srgbClr val="006BB6"/>
              </a:solidFill>
              <a:latin typeface="+mn-lt"/>
            </a:endParaRPr>
          </a:p>
        </p:txBody>
      </p:sp>
      <p:grpSp>
        <p:nvGrpSpPr>
          <p:cNvPr id="46" name="Group 45"/>
          <p:cNvGrpSpPr/>
          <p:nvPr/>
        </p:nvGrpSpPr>
        <p:grpSpPr>
          <a:xfrm>
            <a:off x="2342670" y="1278152"/>
            <a:ext cx="3469872" cy="3810002"/>
            <a:chOff x="3159529" y="914401"/>
            <a:chExt cx="3469872" cy="3810002"/>
          </a:xfrm>
        </p:grpSpPr>
        <p:grpSp>
          <p:nvGrpSpPr>
            <p:cNvPr id="9" name="Group 64"/>
            <p:cNvGrpSpPr>
              <a:grpSpLocks/>
            </p:cNvGrpSpPr>
            <p:nvPr/>
          </p:nvGrpSpPr>
          <p:grpSpPr bwMode="auto">
            <a:xfrm>
              <a:off x="3315760" y="1676402"/>
              <a:ext cx="1495425" cy="2286000"/>
              <a:chOff x="3332364" y="1716800"/>
              <a:chExt cx="1495944" cy="2286000"/>
            </a:xfrm>
          </p:grpSpPr>
          <p:sp>
            <p:nvSpPr>
              <p:cNvPr id="10" name="TextBox 9"/>
              <p:cNvSpPr txBox="1"/>
              <p:nvPr/>
            </p:nvSpPr>
            <p:spPr>
              <a:xfrm>
                <a:off x="3332364" y="1716800"/>
                <a:ext cx="1495944" cy="2286000"/>
              </a:xfrm>
              <a:prstGeom prst="rect">
                <a:avLst/>
              </a:prstGeom>
              <a:solidFill>
                <a:srgbClr val="FFC000"/>
              </a:solidFill>
              <a:ln>
                <a:noFill/>
              </a:ln>
              <a:scene3d>
                <a:camera prst="orthographicFront"/>
                <a:lightRig rig="threePt" dir="t"/>
              </a:scene3d>
              <a:sp3d>
                <a:bevelT/>
              </a:sp3d>
            </p:spPr>
            <p:txBody>
              <a:bodyPr/>
              <a:lstStyle/>
              <a:p>
                <a:pPr algn="ctr" fontAlgn="auto">
                  <a:spcBef>
                    <a:spcPts val="0"/>
                  </a:spcBef>
                  <a:spcAft>
                    <a:spcPts val="0"/>
                  </a:spcAft>
                  <a:defRPr/>
                </a:pPr>
                <a:r>
                  <a:rPr lang="en-US" sz="1200" b="1" dirty="0">
                    <a:solidFill>
                      <a:schemeClr val="accent1"/>
                    </a:solidFill>
                    <a:latin typeface="+mn-lt"/>
                    <a:cs typeface="+mn-cs"/>
                  </a:rPr>
                  <a:t>Consistent Branding</a:t>
                </a:r>
              </a:p>
            </p:txBody>
          </p:sp>
          <p:sp>
            <p:nvSpPr>
              <p:cNvPr id="11" name="TextBox 4"/>
              <p:cNvSpPr txBox="1">
                <a:spLocks noChangeArrowheads="1"/>
              </p:cNvSpPr>
              <p:nvPr/>
            </p:nvSpPr>
            <p:spPr bwMode="auto">
              <a:xfrm>
                <a:off x="3505198" y="2139500"/>
                <a:ext cx="1066801" cy="1746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100" b="1" dirty="0">
                    <a:solidFill>
                      <a:schemeClr val="accent1"/>
                    </a:solidFill>
                    <a:latin typeface="Arial" panose="020B0604020202020204" pitchFamily="34" charset="0"/>
                    <a:cs typeface="Arial" panose="020B0604020202020204" pitchFamily="34" charset="0"/>
                  </a:rPr>
                  <a:t>Information products:</a:t>
                </a:r>
              </a:p>
              <a:p>
                <a:pPr algn="ctr"/>
                <a:r>
                  <a:rPr lang="en-US" altLang="en-US" sz="1100" dirty="0">
                    <a:solidFill>
                      <a:schemeClr val="accent1"/>
                    </a:solidFill>
                    <a:latin typeface="Arial" panose="020B0604020202020204" pitchFamily="34" charset="0"/>
                    <a:cs typeface="Arial" panose="020B0604020202020204" pitchFamily="34" charset="0"/>
                  </a:rPr>
                  <a:t>client-centric</a:t>
                </a:r>
              </a:p>
              <a:p>
                <a:pPr algn="ctr"/>
                <a:r>
                  <a:rPr lang="en-US" altLang="en-US" sz="1100" dirty="0">
                    <a:solidFill>
                      <a:schemeClr val="accent1"/>
                    </a:solidFill>
                    <a:latin typeface="Arial" panose="020B0604020202020204" pitchFamily="34" charset="0"/>
                    <a:cs typeface="Arial" panose="020B0604020202020204" pitchFamily="34" charset="0"/>
                  </a:rPr>
                  <a:t>content,</a:t>
                </a:r>
              </a:p>
              <a:p>
                <a:pPr algn="ctr"/>
                <a:r>
                  <a:rPr lang="en-US" altLang="en-US" sz="1100" dirty="0">
                    <a:solidFill>
                      <a:schemeClr val="accent1"/>
                    </a:solidFill>
                    <a:latin typeface="Arial" panose="020B0604020202020204" pitchFamily="34" charset="0"/>
                    <a:cs typeface="Arial" panose="020B0604020202020204" pitchFamily="34" charset="0"/>
                  </a:rPr>
                  <a:t>packaging and messaging; s</a:t>
                </a:r>
                <a:r>
                  <a:rPr lang="en-US" altLang="en-US" sz="1100" dirty="0" smtClean="0">
                    <a:solidFill>
                      <a:schemeClr val="accent1"/>
                    </a:solidFill>
                    <a:latin typeface="Arial" panose="020B0604020202020204" pitchFamily="34" charset="0"/>
                    <a:cs typeface="Arial" panose="020B0604020202020204" pitchFamily="34" charset="0"/>
                  </a:rPr>
                  <a:t>tandardized </a:t>
                </a:r>
                <a:r>
                  <a:rPr lang="en-US" altLang="en-US" sz="1100" dirty="0">
                    <a:solidFill>
                      <a:schemeClr val="accent1"/>
                    </a:solidFill>
                    <a:latin typeface="Arial" panose="020B0604020202020204" pitchFamily="34" charset="0"/>
                    <a:cs typeface="Arial" panose="020B0604020202020204" pitchFamily="34" charset="0"/>
                  </a:rPr>
                  <a:t>EI Claimant Outreach</a:t>
                </a:r>
              </a:p>
              <a:p>
                <a:pPr algn="ctr"/>
                <a:endParaRPr lang="en-US" altLang="en-US" sz="1100" dirty="0">
                  <a:solidFill>
                    <a:schemeClr val="accent1"/>
                  </a:solidFill>
                  <a:latin typeface="Arial" panose="020B0604020202020204" pitchFamily="34" charset="0"/>
                  <a:cs typeface="Arial" panose="020B0604020202020204" pitchFamily="34" charset="0"/>
                </a:endParaRPr>
              </a:p>
            </p:txBody>
          </p:sp>
        </p:grpSp>
        <p:sp>
          <p:nvSpPr>
            <p:cNvPr id="18" name="Trapezoid 17"/>
            <p:cNvSpPr/>
            <p:nvPr/>
          </p:nvSpPr>
          <p:spPr>
            <a:xfrm rot="16200000">
              <a:off x="3868536" y="1963537"/>
              <a:ext cx="3810002" cy="1711729"/>
            </a:xfrm>
            <a:prstGeom prst="trapezoid">
              <a:avLst>
                <a:gd name="adj" fmla="val 46379"/>
              </a:avLst>
            </a:prstGeom>
            <a:gradFill flip="none" rotWithShape="1">
              <a:gsLst>
                <a:gs pos="59000">
                  <a:srgbClr val="92D050"/>
                </a:gs>
                <a:gs pos="100000">
                  <a:schemeClr val="bg1"/>
                </a:gs>
              </a:gsLst>
              <a:lin ang="0" scaled="1"/>
              <a:tileRect/>
            </a:gradFill>
            <a:ln>
              <a:noFill/>
            </a:ln>
            <a:effectLst>
              <a:softEdge rad="63500"/>
            </a:effectLst>
          </p:spPr>
          <p:txBody>
            <a:bodyPr/>
            <a:lstStyle/>
            <a:p>
              <a:pPr algn="ctr" fontAlgn="auto">
                <a:spcBef>
                  <a:spcPts val="0"/>
                </a:spcBef>
                <a:spcAft>
                  <a:spcPts val="0"/>
                </a:spcAft>
                <a:defRPr/>
              </a:pPr>
              <a:endParaRPr lang="en-US" sz="1200">
                <a:latin typeface="+mn-lt"/>
                <a:cs typeface="+mn-cs"/>
              </a:endParaRPr>
            </a:p>
          </p:txBody>
        </p:sp>
        <p:sp>
          <p:nvSpPr>
            <p:cNvPr id="19" name="TextBox 24"/>
            <p:cNvSpPr txBox="1">
              <a:spLocks noChangeArrowheads="1"/>
            </p:cNvSpPr>
            <p:nvPr/>
          </p:nvSpPr>
          <p:spPr bwMode="auto">
            <a:xfrm>
              <a:off x="5021263" y="2001838"/>
              <a:ext cx="152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200" b="1" dirty="0">
                  <a:solidFill>
                    <a:schemeClr val="bg1"/>
                  </a:solidFill>
                </a:rPr>
                <a:t>Channels:</a:t>
              </a:r>
            </a:p>
            <a:p>
              <a:r>
                <a:rPr lang="en-US" altLang="en-US" sz="1200" b="1" dirty="0">
                  <a:solidFill>
                    <a:schemeClr val="bg1"/>
                  </a:solidFill>
                </a:rPr>
                <a:t>On-line</a:t>
              </a:r>
              <a:r>
                <a:rPr lang="en-US" altLang="en-US" sz="1200" b="1" dirty="0" smtClean="0">
                  <a:solidFill>
                    <a:schemeClr val="bg1"/>
                  </a:solidFill>
                </a:rPr>
                <a:t>,</a:t>
              </a:r>
              <a:endParaRPr lang="en-US" altLang="en-US" sz="1200" b="1" dirty="0">
                <a:solidFill>
                  <a:schemeClr val="bg1"/>
                </a:solidFill>
              </a:endParaRPr>
            </a:p>
            <a:p>
              <a:r>
                <a:rPr lang="en-US" altLang="en-US" sz="1200" b="1" dirty="0">
                  <a:solidFill>
                    <a:schemeClr val="bg1"/>
                  </a:solidFill>
                </a:rPr>
                <a:t>School Boards,</a:t>
              </a:r>
            </a:p>
            <a:p>
              <a:r>
                <a:rPr lang="en-US" altLang="en-US" sz="1200" b="1" dirty="0" smtClean="0">
                  <a:solidFill>
                    <a:schemeClr val="bg1"/>
                  </a:solidFill>
                </a:rPr>
                <a:t>Nova Scotia Community College,</a:t>
              </a:r>
              <a:endParaRPr lang="en-US" altLang="en-US" sz="1200" b="1" dirty="0">
                <a:solidFill>
                  <a:schemeClr val="bg1"/>
                </a:solidFill>
              </a:endParaRPr>
            </a:p>
            <a:p>
              <a:r>
                <a:rPr lang="en-US" altLang="en-US" sz="1200" b="1" dirty="0">
                  <a:solidFill>
                    <a:schemeClr val="bg1"/>
                  </a:solidFill>
                </a:rPr>
                <a:t>Service Providers,</a:t>
              </a:r>
            </a:p>
            <a:p>
              <a:r>
                <a:rPr lang="en-US" altLang="en-US" sz="1200" b="1" dirty="0">
                  <a:solidFill>
                    <a:schemeClr val="bg1"/>
                  </a:solidFill>
                </a:rPr>
                <a:t>Community Learning </a:t>
              </a:r>
              <a:r>
                <a:rPr lang="en-US" altLang="en-US" sz="1200" b="1" dirty="0" smtClean="0">
                  <a:solidFill>
                    <a:schemeClr val="bg1"/>
                  </a:solidFill>
                </a:rPr>
                <a:t>Organizations,</a:t>
              </a:r>
            </a:p>
            <a:p>
              <a:r>
                <a:rPr lang="en-US" altLang="en-US" sz="1200" b="1" dirty="0" smtClean="0">
                  <a:solidFill>
                    <a:schemeClr val="bg1"/>
                  </a:solidFill>
                </a:rPr>
                <a:t>Influencers</a:t>
              </a:r>
              <a:endParaRPr lang="en-US" altLang="en-US" sz="1200" b="1" dirty="0">
                <a:solidFill>
                  <a:schemeClr val="bg1"/>
                </a:solidFill>
              </a:endParaRPr>
            </a:p>
          </p:txBody>
        </p:sp>
        <p:sp>
          <p:nvSpPr>
            <p:cNvPr id="38" name="Right Arrow 37"/>
            <p:cNvSpPr/>
            <p:nvPr/>
          </p:nvSpPr>
          <p:spPr>
            <a:xfrm>
              <a:off x="3159529" y="2700953"/>
              <a:ext cx="269471" cy="337810"/>
            </a:xfrm>
            <a:prstGeom prst="rightArrow">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ight Arrow 38"/>
            <p:cNvSpPr/>
            <p:nvPr/>
          </p:nvSpPr>
          <p:spPr>
            <a:xfrm>
              <a:off x="6359930" y="2700953"/>
              <a:ext cx="269470" cy="337810"/>
            </a:xfrm>
            <a:prstGeom prst="rightArrow">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ight Arrow 39"/>
            <p:cNvSpPr/>
            <p:nvPr/>
          </p:nvSpPr>
          <p:spPr>
            <a:xfrm>
              <a:off x="4778088" y="2700953"/>
              <a:ext cx="251112" cy="337810"/>
            </a:xfrm>
            <a:prstGeom prst="rightArrow">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2"/>
          <p:cNvGrpSpPr/>
          <p:nvPr/>
        </p:nvGrpSpPr>
        <p:grpSpPr>
          <a:xfrm>
            <a:off x="783341" y="1354351"/>
            <a:ext cx="1559329" cy="3733800"/>
            <a:chOff x="1600200" y="990600"/>
            <a:chExt cx="1559329" cy="3733800"/>
          </a:xfrm>
        </p:grpSpPr>
        <p:sp>
          <p:nvSpPr>
            <p:cNvPr id="12" name="TextBox 11"/>
            <p:cNvSpPr txBox="1"/>
            <p:nvPr/>
          </p:nvSpPr>
          <p:spPr>
            <a:xfrm>
              <a:off x="1600200" y="990600"/>
              <a:ext cx="1559329" cy="3733800"/>
            </a:xfrm>
            <a:prstGeom prst="rect">
              <a:avLst/>
            </a:prstGeom>
            <a:solidFill>
              <a:srgbClr val="00AEEF"/>
            </a:solidFill>
            <a:ln>
              <a:noFill/>
            </a:ln>
            <a:scene3d>
              <a:camera prst="orthographicFront"/>
              <a:lightRig rig="threePt" dir="t"/>
            </a:scene3d>
            <a:sp3d>
              <a:bevelT/>
            </a:sp3d>
          </p:spPr>
          <p:txBody>
            <a:bodyPr/>
            <a:lstStyle>
              <a:defPPr>
                <a:defRPr lang="en-US"/>
              </a:defPPr>
              <a:lvl1pPr>
                <a:defRPr sz="1200" b="1">
                  <a:solidFill>
                    <a:schemeClr val="bg1"/>
                  </a:solidFill>
                </a:defRPr>
              </a:lvl1pPr>
            </a:lstStyle>
            <a:p>
              <a:pPr algn="ctr" fontAlgn="auto">
                <a:spcBef>
                  <a:spcPts val="0"/>
                </a:spcBef>
                <a:spcAft>
                  <a:spcPts val="0"/>
                </a:spcAft>
                <a:defRPr/>
              </a:pPr>
              <a:endParaRPr lang="en-US" dirty="0" smtClean="0">
                <a:latin typeface="+mn-lt"/>
                <a:cs typeface="+mn-cs"/>
              </a:endParaRPr>
            </a:p>
            <a:p>
              <a:pPr algn="ctr" fontAlgn="auto">
                <a:spcBef>
                  <a:spcPts val="0"/>
                </a:spcBef>
                <a:spcAft>
                  <a:spcPts val="0"/>
                </a:spcAft>
                <a:defRPr/>
              </a:pPr>
              <a:r>
                <a:rPr lang="en-US" dirty="0" smtClean="0">
                  <a:latin typeface="+mn-lt"/>
                  <a:cs typeface="+mn-cs"/>
                </a:rPr>
                <a:t>Labour Market and Workforce Information</a:t>
              </a:r>
            </a:p>
            <a:p>
              <a:pPr algn="ctr" fontAlgn="auto">
                <a:spcBef>
                  <a:spcPts val="0"/>
                </a:spcBef>
                <a:spcAft>
                  <a:spcPts val="0"/>
                </a:spcAft>
                <a:defRPr/>
              </a:pPr>
              <a:endParaRPr lang="en-US" dirty="0" smtClean="0">
                <a:latin typeface="+mn-lt"/>
                <a:cs typeface="+mn-cs"/>
              </a:endParaRPr>
            </a:p>
          </p:txBody>
        </p:sp>
        <p:sp>
          <p:nvSpPr>
            <p:cNvPr id="13" name="TextBox 3"/>
            <p:cNvSpPr txBox="1">
              <a:spLocks noChangeArrowheads="1"/>
            </p:cNvSpPr>
            <p:nvPr/>
          </p:nvSpPr>
          <p:spPr bwMode="auto">
            <a:xfrm>
              <a:off x="1808364" y="2605824"/>
              <a:ext cx="11430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b="1" dirty="0" err="1" smtClean="0">
                  <a:solidFill>
                    <a:schemeClr val="accent1"/>
                  </a:solidFill>
                </a:rPr>
                <a:t>Labour</a:t>
              </a:r>
              <a:r>
                <a:rPr lang="en-US" altLang="en-US" sz="1200" b="1" dirty="0" smtClean="0">
                  <a:solidFill>
                    <a:schemeClr val="accent1"/>
                  </a:solidFill>
                </a:rPr>
                <a:t> Market Information</a:t>
              </a:r>
              <a:endParaRPr lang="en-US" altLang="en-US" sz="1200" b="1" dirty="0">
                <a:solidFill>
                  <a:schemeClr val="accent1"/>
                </a:solidFill>
              </a:endParaRPr>
            </a:p>
          </p:txBody>
        </p:sp>
        <p:sp>
          <p:nvSpPr>
            <p:cNvPr id="14" name="TextBox 5"/>
            <p:cNvSpPr txBox="1">
              <a:spLocks noChangeArrowheads="1"/>
            </p:cNvSpPr>
            <p:nvPr/>
          </p:nvSpPr>
          <p:spPr bwMode="auto">
            <a:xfrm>
              <a:off x="1808364" y="2254956"/>
              <a:ext cx="11430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b="1">
                  <a:solidFill>
                    <a:schemeClr val="accent1"/>
                  </a:solidFill>
                </a:rPr>
                <a:t>Job Bank</a:t>
              </a:r>
            </a:p>
          </p:txBody>
        </p:sp>
        <p:sp>
          <p:nvSpPr>
            <p:cNvPr id="15" name="TextBox 6"/>
            <p:cNvSpPr txBox="1">
              <a:spLocks noChangeArrowheads="1"/>
            </p:cNvSpPr>
            <p:nvPr/>
          </p:nvSpPr>
          <p:spPr bwMode="auto">
            <a:xfrm>
              <a:off x="1808364" y="1873956"/>
              <a:ext cx="11430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b="1" dirty="0">
                  <a:solidFill>
                    <a:schemeClr val="accent1"/>
                  </a:solidFill>
                </a:rPr>
                <a:t>Local </a:t>
              </a:r>
              <a:r>
                <a:rPr lang="en-US" altLang="en-US" sz="1200" b="1" dirty="0" smtClean="0">
                  <a:solidFill>
                    <a:schemeClr val="accent1"/>
                  </a:solidFill>
                </a:rPr>
                <a:t>Info</a:t>
              </a:r>
              <a:endParaRPr lang="en-US" altLang="en-US" sz="1200" b="1" dirty="0">
                <a:solidFill>
                  <a:schemeClr val="accent1"/>
                </a:solidFill>
              </a:endParaRPr>
            </a:p>
          </p:txBody>
        </p:sp>
        <p:sp>
          <p:nvSpPr>
            <p:cNvPr id="16" name="TextBox 22"/>
            <p:cNvSpPr txBox="1">
              <a:spLocks noChangeArrowheads="1"/>
            </p:cNvSpPr>
            <p:nvPr/>
          </p:nvSpPr>
          <p:spPr bwMode="auto">
            <a:xfrm>
              <a:off x="1845558" y="3152314"/>
              <a:ext cx="11430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b="1" dirty="0">
                  <a:solidFill>
                    <a:schemeClr val="accent1"/>
                  </a:solidFill>
                </a:rPr>
                <a:t>Service Info</a:t>
              </a:r>
            </a:p>
          </p:txBody>
        </p:sp>
        <p:sp>
          <p:nvSpPr>
            <p:cNvPr id="17" name="TextBox 23"/>
            <p:cNvSpPr txBox="1">
              <a:spLocks noChangeArrowheads="1"/>
            </p:cNvSpPr>
            <p:nvPr/>
          </p:nvSpPr>
          <p:spPr bwMode="auto">
            <a:xfrm>
              <a:off x="1808364" y="3508779"/>
              <a:ext cx="11430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b="1" dirty="0">
                  <a:solidFill>
                    <a:schemeClr val="accent1"/>
                  </a:solidFill>
                </a:rPr>
                <a:t>Occupational Info</a:t>
              </a:r>
            </a:p>
          </p:txBody>
        </p:sp>
        <p:sp>
          <p:nvSpPr>
            <p:cNvPr id="41" name="TextBox 63"/>
            <p:cNvSpPr txBox="1">
              <a:spLocks noChangeArrowheads="1"/>
            </p:cNvSpPr>
            <p:nvPr/>
          </p:nvSpPr>
          <p:spPr bwMode="auto">
            <a:xfrm>
              <a:off x="1808364" y="4066303"/>
              <a:ext cx="11430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b="1" dirty="0">
                  <a:solidFill>
                    <a:schemeClr val="accent1"/>
                  </a:solidFill>
                </a:rPr>
                <a:t>EI Claimant Information</a:t>
              </a:r>
            </a:p>
          </p:txBody>
        </p:sp>
      </p:grpSp>
      <p:grpSp>
        <p:nvGrpSpPr>
          <p:cNvPr id="45" name="Group 44"/>
          <p:cNvGrpSpPr/>
          <p:nvPr/>
        </p:nvGrpSpPr>
        <p:grpSpPr>
          <a:xfrm>
            <a:off x="304799" y="5257800"/>
            <a:ext cx="7988673" cy="990599"/>
            <a:chOff x="304800" y="4800601"/>
            <a:chExt cx="7988673" cy="990599"/>
          </a:xfrm>
        </p:grpSpPr>
        <p:sp>
          <p:nvSpPr>
            <p:cNvPr id="8" name="TextBox 7"/>
            <p:cNvSpPr txBox="1"/>
            <p:nvPr/>
          </p:nvSpPr>
          <p:spPr>
            <a:xfrm>
              <a:off x="304800" y="4800601"/>
              <a:ext cx="7988673" cy="990599"/>
            </a:xfrm>
            <a:prstGeom prst="rect">
              <a:avLst/>
            </a:prstGeom>
            <a:noFill/>
            <a:ln w="25400">
              <a:solidFill>
                <a:srgbClr val="006BB6"/>
              </a:solidFill>
            </a:ln>
            <a:scene3d>
              <a:camera prst="orthographicFront"/>
              <a:lightRig rig="threePt" dir="t"/>
            </a:scene3d>
            <a:sp3d>
              <a:bevelT/>
            </a:sp3d>
          </p:spPr>
          <p:txBody>
            <a:bodyPr/>
            <a:lstStyle>
              <a:defPPr>
                <a:defRPr lang="en-US"/>
              </a:defPPr>
              <a:lvl1pPr algn="ctr">
                <a:defRPr sz="1200" b="1"/>
              </a:lvl1pPr>
            </a:lstStyle>
            <a:p>
              <a:pPr algn="l" fontAlgn="auto">
                <a:spcBef>
                  <a:spcPts val="0"/>
                </a:spcBef>
                <a:spcAft>
                  <a:spcPts val="0"/>
                </a:spcAft>
                <a:defRPr/>
              </a:pPr>
              <a:endParaRPr lang="en-US" dirty="0" smtClean="0">
                <a:solidFill>
                  <a:srgbClr val="006BB6"/>
                </a:solidFill>
                <a:latin typeface="+mn-lt"/>
                <a:cs typeface="+mn-cs"/>
              </a:endParaRPr>
            </a:p>
            <a:p>
              <a:pPr algn="l" fontAlgn="auto">
                <a:spcBef>
                  <a:spcPts val="0"/>
                </a:spcBef>
                <a:spcAft>
                  <a:spcPts val="0"/>
                </a:spcAft>
                <a:defRPr/>
              </a:pPr>
              <a:r>
                <a:rPr lang="en-US" dirty="0" smtClean="0">
                  <a:solidFill>
                    <a:srgbClr val="006BB6"/>
                  </a:solidFill>
                  <a:latin typeface="+mn-lt"/>
                  <a:cs typeface="+mn-cs"/>
                </a:rPr>
                <a:t>Sample </a:t>
              </a:r>
            </a:p>
            <a:p>
              <a:pPr algn="l" fontAlgn="auto">
                <a:spcBef>
                  <a:spcPts val="0"/>
                </a:spcBef>
                <a:spcAft>
                  <a:spcPts val="0"/>
                </a:spcAft>
                <a:defRPr/>
              </a:pPr>
              <a:r>
                <a:rPr lang="en-US" dirty="0" smtClean="0">
                  <a:solidFill>
                    <a:srgbClr val="006BB6"/>
                  </a:solidFill>
                  <a:latin typeface="+mn-lt"/>
                  <a:cs typeface="+mn-cs"/>
                </a:rPr>
                <a:t>Deliverables</a:t>
              </a:r>
            </a:p>
          </p:txBody>
        </p:sp>
        <p:sp>
          <p:nvSpPr>
            <p:cNvPr id="29" name="TextBox 37"/>
            <p:cNvSpPr txBox="1">
              <a:spLocks noChangeArrowheads="1"/>
            </p:cNvSpPr>
            <p:nvPr/>
          </p:nvSpPr>
          <p:spPr bwMode="auto">
            <a:xfrm>
              <a:off x="1600200" y="4905375"/>
              <a:ext cx="1558925" cy="276225"/>
            </a:xfrm>
            <a:prstGeom prst="rect">
              <a:avLst/>
            </a:prstGeom>
            <a:solidFill>
              <a:srgbClr val="00AEEF"/>
            </a:solidFill>
            <a:ln w="12700">
              <a:solidFill>
                <a:srgbClr val="006BB6"/>
              </a:solidFill>
            </a:ln>
            <a:scene3d>
              <a:camera prst="orthographicFront"/>
              <a:lightRig rig="threePt" dir="t"/>
            </a:scene3d>
            <a:sp3d>
              <a:bevelT/>
            </a:sp3d>
          </p:spPr>
          <p:txBody>
            <a:bodyPr/>
            <a:lstStyle>
              <a:defPPr>
                <a:defRPr lang="en-US"/>
              </a:defPPr>
              <a:lvl1pPr algn="ctr">
                <a:defRPr sz="1200" b="1">
                  <a:solidFill>
                    <a:schemeClr val="accent1"/>
                  </a:solidFill>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ltLang="en-US" dirty="0">
                  <a:solidFill>
                    <a:schemeClr val="bg1"/>
                  </a:solidFill>
                </a:rPr>
                <a:t>Info Strategy</a:t>
              </a:r>
            </a:p>
          </p:txBody>
        </p:sp>
        <p:sp>
          <p:nvSpPr>
            <p:cNvPr id="30" name="TextBox 38"/>
            <p:cNvSpPr txBox="1">
              <a:spLocks noChangeArrowheads="1"/>
            </p:cNvSpPr>
            <p:nvPr/>
          </p:nvSpPr>
          <p:spPr bwMode="auto">
            <a:xfrm>
              <a:off x="3315760" y="4905375"/>
              <a:ext cx="1558925" cy="276225"/>
            </a:xfrm>
            <a:prstGeom prst="rect">
              <a:avLst/>
            </a:prstGeom>
            <a:solidFill>
              <a:srgbClr val="00AEEF"/>
            </a:solidFill>
            <a:ln w="12700">
              <a:solidFill>
                <a:srgbClr val="006BB6"/>
              </a:solidFill>
            </a:ln>
            <a:scene3d>
              <a:camera prst="orthographicFront"/>
              <a:lightRig rig="threePt" dir="t"/>
            </a:scene3d>
            <a:sp3d>
              <a:bevelT/>
            </a:sp3d>
          </p:spPr>
          <p:txBody>
            <a:bodyPr/>
            <a:lstStyle>
              <a:defPPr>
                <a:defRPr lang="en-US"/>
              </a:defPPr>
              <a:lvl1pPr algn="ctr">
                <a:defRPr sz="1200" b="1">
                  <a:solidFill>
                    <a:schemeClr val="accent1"/>
                  </a:solidFill>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ltLang="en-US" dirty="0">
                  <a:solidFill>
                    <a:schemeClr val="bg1"/>
                  </a:solidFill>
                </a:rPr>
                <a:t>Brand Strategy</a:t>
              </a:r>
            </a:p>
          </p:txBody>
        </p:sp>
        <p:sp>
          <p:nvSpPr>
            <p:cNvPr id="31" name="TextBox 40"/>
            <p:cNvSpPr txBox="1">
              <a:spLocks noChangeArrowheads="1"/>
            </p:cNvSpPr>
            <p:nvPr/>
          </p:nvSpPr>
          <p:spPr bwMode="auto">
            <a:xfrm>
              <a:off x="4985809" y="4905375"/>
              <a:ext cx="1558925" cy="276225"/>
            </a:xfrm>
            <a:prstGeom prst="rect">
              <a:avLst/>
            </a:prstGeom>
            <a:solidFill>
              <a:srgbClr val="00AEEF"/>
            </a:solidFill>
            <a:ln w="12700">
              <a:solidFill>
                <a:srgbClr val="006BB6"/>
              </a:solidFill>
            </a:ln>
            <a:scene3d>
              <a:camera prst="orthographicFront"/>
              <a:lightRig rig="threePt" dir="t"/>
            </a:scene3d>
            <a:sp3d>
              <a:bevelT/>
            </a:sp3d>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b="1" dirty="0">
                  <a:solidFill>
                    <a:schemeClr val="bg1"/>
                  </a:solidFill>
                </a:rPr>
                <a:t>Channel Strategy</a:t>
              </a:r>
            </a:p>
          </p:txBody>
        </p:sp>
        <p:sp>
          <p:nvSpPr>
            <p:cNvPr id="32" name="TextBox 43"/>
            <p:cNvSpPr txBox="1">
              <a:spLocks noChangeArrowheads="1"/>
            </p:cNvSpPr>
            <p:nvPr/>
          </p:nvSpPr>
          <p:spPr bwMode="auto">
            <a:xfrm>
              <a:off x="1600200" y="5257800"/>
              <a:ext cx="1558925" cy="461665"/>
            </a:xfrm>
            <a:prstGeom prst="rect">
              <a:avLst/>
            </a:prstGeom>
            <a:solidFill>
              <a:srgbClr val="00AEEF"/>
            </a:solidFill>
            <a:ln w="12700">
              <a:solidFill>
                <a:srgbClr val="006BB6"/>
              </a:solidFill>
            </a:ln>
            <a:scene3d>
              <a:camera prst="orthographicFront"/>
              <a:lightRig rig="threePt" dir="t"/>
            </a:scene3d>
            <a:sp3d>
              <a:bevelT/>
            </a:sp3d>
          </p:spPr>
          <p:txBody>
            <a:bodyPr/>
            <a:lstStyle>
              <a:defPPr>
                <a:defRPr lang="en-US"/>
              </a:defPPr>
              <a:lvl1pPr algn="ctr">
                <a:defRPr sz="1200" b="1">
                  <a:solidFill>
                    <a:schemeClr val="accent1"/>
                  </a:solidFill>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r>
                <a:rPr lang="en-US" altLang="en-US" dirty="0">
                  <a:solidFill>
                    <a:schemeClr val="bg1"/>
                  </a:solidFill>
                </a:rPr>
                <a:t>Info Sharing Agreements</a:t>
              </a:r>
            </a:p>
          </p:txBody>
        </p:sp>
        <p:sp>
          <p:nvSpPr>
            <p:cNvPr id="33" name="TextBox 44"/>
            <p:cNvSpPr txBox="1">
              <a:spLocks noChangeArrowheads="1"/>
            </p:cNvSpPr>
            <p:nvPr/>
          </p:nvSpPr>
          <p:spPr bwMode="auto">
            <a:xfrm>
              <a:off x="3315760" y="5257800"/>
              <a:ext cx="1558925" cy="276225"/>
            </a:xfrm>
            <a:prstGeom prst="rect">
              <a:avLst/>
            </a:prstGeom>
            <a:solidFill>
              <a:srgbClr val="00AEEF"/>
            </a:solidFill>
            <a:ln w="12700">
              <a:solidFill>
                <a:srgbClr val="006BB6"/>
              </a:solidFill>
            </a:ln>
            <a:scene3d>
              <a:camera prst="orthographicFront"/>
              <a:lightRig rig="threePt" dir="t"/>
            </a:scene3d>
            <a:sp3d>
              <a:bevelT/>
            </a:sp3d>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b="1" dirty="0">
                  <a:solidFill>
                    <a:schemeClr val="bg1"/>
                  </a:solidFill>
                </a:rPr>
                <a:t>Specific Info Products</a:t>
              </a:r>
            </a:p>
          </p:txBody>
        </p:sp>
        <p:sp>
          <p:nvSpPr>
            <p:cNvPr id="34" name="TextBox 45"/>
            <p:cNvSpPr txBox="1">
              <a:spLocks noChangeArrowheads="1"/>
            </p:cNvSpPr>
            <p:nvPr/>
          </p:nvSpPr>
          <p:spPr bwMode="auto">
            <a:xfrm>
              <a:off x="4990572" y="5257800"/>
              <a:ext cx="1558925" cy="276225"/>
            </a:xfrm>
            <a:prstGeom prst="rect">
              <a:avLst/>
            </a:prstGeom>
            <a:solidFill>
              <a:srgbClr val="00AEEF"/>
            </a:solidFill>
            <a:ln w="12700">
              <a:solidFill>
                <a:srgbClr val="006BB6"/>
              </a:solidFill>
            </a:ln>
            <a:scene3d>
              <a:camera prst="orthographicFront"/>
              <a:lightRig rig="threePt" dir="t"/>
            </a:scene3d>
            <a:sp3d>
              <a:bevelT/>
            </a:sp3d>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b="1" dirty="0">
                  <a:solidFill>
                    <a:schemeClr val="bg1"/>
                  </a:solidFill>
                </a:rPr>
                <a:t>Service Agreements</a:t>
              </a:r>
            </a:p>
          </p:txBody>
        </p:sp>
        <p:sp>
          <p:nvSpPr>
            <p:cNvPr id="42" name="TextBox 40"/>
            <p:cNvSpPr txBox="1">
              <a:spLocks noChangeArrowheads="1"/>
            </p:cNvSpPr>
            <p:nvPr/>
          </p:nvSpPr>
          <p:spPr bwMode="auto">
            <a:xfrm>
              <a:off x="6657569" y="4905375"/>
              <a:ext cx="1521530" cy="276225"/>
            </a:xfrm>
            <a:prstGeom prst="rect">
              <a:avLst/>
            </a:prstGeom>
            <a:solidFill>
              <a:srgbClr val="00AEEF"/>
            </a:solidFill>
            <a:ln w="12700">
              <a:solidFill>
                <a:srgbClr val="006BB6"/>
              </a:solidFill>
            </a:ln>
            <a:scene3d>
              <a:camera prst="orthographicFront"/>
              <a:lightRig rig="threePt" dir="t"/>
            </a:scene3d>
            <a:sp3d>
              <a:bevelT/>
            </a:sp3d>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200" b="1" dirty="0" smtClean="0">
                  <a:solidFill>
                    <a:schemeClr val="bg1"/>
                  </a:solidFill>
                </a:rPr>
                <a:t>Evaluation</a:t>
              </a:r>
              <a:endParaRPr lang="en-US" altLang="en-US" sz="1200" b="1" dirty="0">
                <a:solidFill>
                  <a:schemeClr val="bg1"/>
                </a:solidFill>
              </a:endParaRPr>
            </a:p>
          </p:txBody>
        </p:sp>
      </p:grpSp>
    </p:spTree>
    <p:extLst>
      <p:ext uri="{BB962C8B-B14F-4D97-AF65-F5344CB8AC3E}">
        <p14:creationId xmlns:p14="http://schemas.microsoft.com/office/powerpoint/2010/main" val="718770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68086" y="304800"/>
            <a:ext cx="7755568" cy="6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nSpc>
                <a:spcPct val="85000"/>
              </a:lnSpc>
              <a:defRPr sz="2800" b="1" i="0" kern="0" baseline="0">
                <a:solidFill>
                  <a:srgbClr val="1F497D">
                    <a:lumMod val="60000"/>
                    <a:lumOff val="40000"/>
                  </a:srgbClr>
                </a:solidFill>
                <a:latin typeface="Calibri" panose="020F0502020204030204" pitchFamily="34" charset="0"/>
                <a:ea typeface="Geneva" charset="0"/>
                <a:cs typeface="Tahoma" charset="0"/>
              </a:defRPr>
            </a:lvl1pPr>
            <a:lvl2pPr>
              <a:lnSpc>
                <a:spcPct val="85000"/>
              </a:lnSpc>
              <a:defRPr sz="3600" b="1">
                <a:latin typeface="Tahoma" charset="0"/>
                <a:ea typeface="Geneva" pitchFamily="-65" charset="-128"/>
                <a:cs typeface="Tahoma" charset="0"/>
              </a:defRPr>
            </a:lvl2pPr>
            <a:lvl3pPr>
              <a:lnSpc>
                <a:spcPct val="85000"/>
              </a:lnSpc>
              <a:defRPr sz="3600" b="1">
                <a:latin typeface="Tahoma" charset="0"/>
                <a:ea typeface="Geneva" pitchFamily="-65" charset="-128"/>
                <a:cs typeface="Tahoma" charset="0"/>
              </a:defRPr>
            </a:lvl3pPr>
            <a:lvl4pPr>
              <a:lnSpc>
                <a:spcPct val="85000"/>
              </a:lnSpc>
              <a:defRPr sz="3600" b="1">
                <a:latin typeface="Tahoma" charset="0"/>
                <a:ea typeface="Geneva" pitchFamily="-65" charset="-128"/>
                <a:cs typeface="Tahoma" charset="0"/>
              </a:defRPr>
            </a:lvl4pPr>
            <a:lvl5pPr>
              <a:lnSpc>
                <a:spcPct val="85000"/>
              </a:lnSpc>
              <a:defRPr sz="3600" b="1">
                <a:latin typeface="Tahoma" charset="0"/>
                <a:ea typeface="Geneva" pitchFamily="-65" charset="-128"/>
                <a:cs typeface="Tahoma" charset="0"/>
              </a:defRPr>
            </a:lvl5pPr>
            <a:lvl6pPr marL="457200" eaLnBrk="0" fontAlgn="base" hangingPunct="0">
              <a:lnSpc>
                <a:spcPct val="85000"/>
              </a:lnSpc>
              <a:spcBef>
                <a:spcPct val="0"/>
              </a:spcBef>
              <a:spcAft>
                <a:spcPct val="0"/>
              </a:spcAft>
              <a:defRPr sz="4000" b="1"/>
            </a:lvl6pPr>
            <a:lvl7pPr marL="914400" eaLnBrk="0" fontAlgn="base" hangingPunct="0">
              <a:lnSpc>
                <a:spcPct val="85000"/>
              </a:lnSpc>
              <a:spcBef>
                <a:spcPct val="0"/>
              </a:spcBef>
              <a:spcAft>
                <a:spcPct val="0"/>
              </a:spcAft>
              <a:defRPr sz="4000" b="1"/>
            </a:lvl7pPr>
            <a:lvl8pPr marL="1371600" eaLnBrk="0" fontAlgn="base" hangingPunct="0">
              <a:lnSpc>
                <a:spcPct val="85000"/>
              </a:lnSpc>
              <a:spcBef>
                <a:spcPct val="0"/>
              </a:spcBef>
              <a:spcAft>
                <a:spcPct val="0"/>
              </a:spcAft>
              <a:defRPr sz="4000" b="1"/>
            </a:lvl8pPr>
            <a:lvl9pPr marL="1828800" eaLnBrk="0" fontAlgn="base" hangingPunct="0">
              <a:lnSpc>
                <a:spcPct val="85000"/>
              </a:lnSpc>
              <a:spcBef>
                <a:spcPct val="0"/>
              </a:spcBef>
              <a:spcAft>
                <a:spcPct val="0"/>
              </a:spcAft>
              <a:defRPr sz="4000" b="1"/>
            </a:lvl9pPr>
          </a:lstStyle>
          <a:p>
            <a:r>
              <a:rPr lang="en-US" altLang="en-US" sz="4400" b="0" dirty="0" smtClean="0">
                <a:solidFill>
                  <a:srgbClr val="00AEEF"/>
                </a:solidFill>
                <a:latin typeface="Calibri Light" panose="020F0302020204030204" pitchFamily="34" charset="0"/>
              </a:rPr>
              <a:t>Next Steps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89419124"/>
              </p:ext>
            </p:extLst>
          </p:nvPr>
        </p:nvGraphicFramePr>
        <p:xfrm>
          <a:off x="772886" y="978013"/>
          <a:ext cx="8068491" cy="5059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8487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Questions?</a:t>
            </a:r>
            <a:endParaRPr lang="en-US" dirty="0"/>
          </a:p>
        </p:txBody>
      </p:sp>
    </p:spTree>
    <p:extLst>
      <p:ext uri="{BB962C8B-B14F-4D97-AF65-F5344CB8AC3E}">
        <p14:creationId xmlns:p14="http://schemas.microsoft.com/office/powerpoint/2010/main" val="4052133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Learning Centers</a:t>
            </a:r>
            <a:endParaRPr lang="en-US" dirty="0"/>
          </a:p>
        </p:txBody>
      </p:sp>
      <p:sp>
        <p:nvSpPr>
          <p:cNvPr id="3" name="Content Placeholder 2"/>
          <p:cNvSpPr>
            <a:spLocks noGrp="1"/>
          </p:cNvSpPr>
          <p:nvPr>
            <p:ph idx="1"/>
          </p:nvPr>
        </p:nvSpPr>
        <p:spPr/>
        <p:txBody>
          <a:bodyPr/>
          <a:lstStyle/>
          <a:p>
            <a:r>
              <a:rPr lang="en-US" dirty="0" smtClean="0"/>
              <a:t>How (if at all) are you working with Careers Nova Scotia Centers now?</a:t>
            </a:r>
          </a:p>
          <a:p>
            <a:endParaRPr lang="en-US" dirty="0" smtClean="0"/>
          </a:p>
          <a:p>
            <a:r>
              <a:rPr lang="en-US" dirty="0" smtClean="0"/>
              <a:t>What opportunities do you see to strengthen that connection in the future?  What would the benefits be?</a:t>
            </a:r>
          </a:p>
          <a:p>
            <a:endParaRPr lang="en-US" dirty="0"/>
          </a:p>
          <a:p>
            <a:r>
              <a:rPr lang="fr-FR" i="1" dirty="0"/>
              <a:t>De quelle façon travaillez-vous avec les centres Carrières Nouvelle-Écosse à l’heure actuelle?</a:t>
            </a:r>
          </a:p>
          <a:p>
            <a:r>
              <a:rPr lang="fr-FR" i="1" dirty="0"/>
              <a:t>Quelles sont les possibilités de renforcer ce lien dans le futur? Quels seraient les avantages? </a:t>
            </a:r>
          </a:p>
          <a:p>
            <a:endParaRPr lang="en-US" dirty="0" smtClean="0"/>
          </a:p>
          <a:p>
            <a:endParaRPr lang="en-US" dirty="0"/>
          </a:p>
          <a:p>
            <a:endParaRPr lang="en-US" dirty="0"/>
          </a:p>
        </p:txBody>
      </p:sp>
    </p:spTree>
    <p:extLst>
      <p:ext uri="{BB962C8B-B14F-4D97-AF65-F5344CB8AC3E}">
        <p14:creationId xmlns:p14="http://schemas.microsoft.com/office/powerpoint/2010/main" val="2770545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514" y="165781"/>
            <a:ext cx="8545286" cy="1143000"/>
          </a:xfrm>
        </p:spPr>
        <p:txBody>
          <a:bodyPr/>
          <a:lstStyle/>
          <a:p>
            <a:r>
              <a:rPr lang="en-US" sz="4400" dirty="0" smtClean="0"/>
              <a:t>Presentation Overview</a:t>
            </a:r>
            <a:r>
              <a:rPr lang="en-US" sz="4400" dirty="0"/>
              <a:t/>
            </a:r>
            <a:br>
              <a:rPr lang="en-US" sz="4400" dirty="0"/>
            </a:br>
            <a:endParaRPr lang="en-US" sz="3200" dirty="0">
              <a:solidFill>
                <a:srgbClr val="006BB6"/>
              </a:solidFill>
              <a:latin typeface="+mn-lt"/>
            </a:endParaRPr>
          </a:p>
        </p:txBody>
      </p:sp>
      <p:sp>
        <p:nvSpPr>
          <p:cNvPr id="2" name="Content Placeholder 1"/>
          <p:cNvSpPr>
            <a:spLocks noGrp="1"/>
          </p:cNvSpPr>
          <p:nvPr>
            <p:ph idx="1"/>
          </p:nvPr>
        </p:nvSpPr>
        <p:spPr>
          <a:xfrm>
            <a:off x="457200" y="1611085"/>
            <a:ext cx="8229600" cy="4211505"/>
          </a:xfrm>
        </p:spPr>
        <p:txBody>
          <a:bodyPr/>
          <a:lstStyle/>
          <a:p>
            <a:pPr marL="0" indent="0">
              <a:buNone/>
            </a:pPr>
            <a:r>
              <a:rPr lang="en-US" dirty="0" smtClean="0">
                <a:solidFill>
                  <a:schemeClr val="accent1"/>
                </a:solidFill>
              </a:rPr>
              <a:t>1.</a:t>
            </a:r>
            <a:r>
              <a:rPr lang="en-US" dirty="0" smtClean="0"/>
              <a:t>	The present system and the need for change</a:t>
            </a:r>
          </a:p>
          <a:p>
            <a:pPr marL="0" indent="0">
              <a:buNone/>
            </a:pPr>
            <a:endParaRPr lang="en-US" dirty="0" smtClean="0"/>
          </a:p>
          <a:p>
            <a:pPr marL="0" indent="0">
              <a:buNone/>
            </a:pPr>
            <a:r>
              <a:rPr lang="en-US" dirty="0" smtClean="0">
                <a:solidFill>
                  <a:schemeClr val="accent1"/>
                </a:solidFill>
              </a:rPr>
              <a:t>2.</a:t>
            </a:r>
            <a:r>
              <a:rPr lang="en-US" dirty="0" smtClean="0"/>
              <a:t>	What we heard through consultation</a:t>
            </a:r>
          </a:p>
          <a:p>
            <a:pPr marL="0" indent="0">
              <a:buNone/>
            </a:pPr>
            <a:endParaRPr lang="en-US" dirty="0" smtClean="0"/>
          </a:p>
          <a:p>
            <a:pPr marL="0" indent="0">
              <a:buNone/>
            </a:pPr>
            <a:r>
              <a:rPr lang="en-US" dirty="0" smtClean="0">
                <a:solidFill>
                  <a:schemeClr val="accent1"/>
                </a:solidFill>
              </a:rPr>
              <a:t>3.</a:t>
            </a:r>
            <a:r>
              <a:rPr lang="en-US" dirty="0" smtClean="0"/>
              <a:t>	Vision and areas of focus for a new employment and 	workforce development system</a:t>
            </a:r>
          </a:p>
          <a:p>
            <a:pPr marL="0" indent="0">
              <a:buNone/>
            </a:pPr>
            <a:endParaRPr lang="en-US" dirty="0" smtClean="0"/>
          </a:p>
          <a:p>
            <a:pPr marL="0" indent="0">
              <a:buNone/>
            </a:pPr>
            <a:r>
              <a:rPr lang="en-US" dirty="0" smtClean="0">
                <a:solidFill>
                  <a:schemeClr val="accent1"/>
                </a:solidFill>
              </a:rPr>
              <a:t>4.</a:t>
            </a:r>
            <a:r>
              <a:rPr lang="en-US" dirty="0" smtClean="0"/>
              <a:t>	Next steps and discussion</a:t>
            </a:r>
          </a:p>
          <a:p>
            <a:endParaRPr lang="en-US" dirty="0"/>
          </a:p>
        </p:txBody>
      </p:sp>
    </p:spTree>
    <p:extLst>
      <p:ext uri="{BB962C8B-B14F-4D97-AF65-F5344CB8AC3E}">
        <p14:creationId xmlns:p14="http://schemas.microsoft.com/office/powerpoint/2010/main" val="4039634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3183" y="274638"/>
            <a:ext cx="8744755" cy="1143000"/>
          </a:xfrm>
        </p:spPr>
        <p:txBody>
          <a:bodyPr/>
          <a:lstStyle/>
          <a:p>
            <a:r>
              <a:rPr lang="en-US" sz="4400" dirty="0" smtClean="0"/>
              <a:t>What is </a:t>
            </a:r>
            <a:r>
              <a:rPr lang="en-US" sz="4400" dirty="0" err="1" smtClean="0"/>
              <a:t>Labour</a:t>
            </a:r>
            <a:r>
              <a:rPr lang="en-US" sz="4400" dirty="0" smtClean="0"/>
              <a:t> Market Programming?</a:t>
            </a:r>
            <a:br>
              <a:rPr lang="en-US" sz="4400" dirty="0" smtClean="0"/>
            </a:br>
            <a:r>
              <a:rPr lang="en-US" sz="2800" dirty="0" smtClean="0">
                <a:solidFill>
                  <a:srgbClr val="006BB6"/>
                </a:solidFill>
                <a:latin typeface="+mn-lt"/>
              </a:rPr>
              <a:t>And Why We Do It…</a:t>
            </a:r>
            <a:endParaRPr lang="en-US" sz="2800" dirty="0">
              <a:solidFill>
                <a:srgbClr val="006BB6"/>
              </a:solidFill>
              <a:latin typeface="+mn-lt"/>
            </a:endParaRPr>
          </a:p>
        </p:txBody>
      </p:sp>
      <p:grpSp>
        <p:nvGrpSpPr>
          <p:cNvPr id="6" name="Group 10"/>
          <p:cNvGrpSpPr>
            <a:grpSpLocks/>
          </p:cNvGrpSpPr>
          <p:nvPr/>
        </p:nvGrpSpPr>
        <p:grpSpPr bwMode="auto">
          <a:xfrm>
            <a:off x="2582337" y="2022475"/>
            <a:ext cx="3887788" cy="3702050"/>
            <a:chOff x="2699792" y="2204864"/>
            <a:chExt cx="3888432" cy="3702224"/>
          </a:xfrm>
        </p:grpSpPr>
        <p:graphicFrame>
          <p:nvGraphicFramePr>
            <p:cNvPr id="7" name="Diagram 6"/>
            <p:cNvGraphicFramePr/>
            <p:nvPr/>
          </p:nvGraphicFramePr>
          <p:xfrm>
            <a:off x="2699792" y="2204864"/>
            <a:ext cx="3888432" cy="3027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rved Right Arrow 7"/>
            <p:cNvSpPr/>
            <p:nvPr/>
          </p:nvSpPr>
          <p:spPr>
            <a:xfrm rot="1689482">
              <a:off x="2869683" y="2303294"/>
              <a:ext cx="714493" cy="1584399"/>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9" name="Curved Right Arrow 8"/>
            <p:cNvSpPr/>
            <p:nvPr/>
          </p:nvSpPr>
          <p:spPr>
            <a:xfrm rot="16015257">
              <a:off x="4305857" y="4758384"/>
              <a:ext cx="712821" cy="1584587"/>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10" name="Curved Right Arrow 9"/>
            <p:cNvSpPr/>
            <p:nvPr/>
          </p:nvSpPr>
          <p:spPr>
            <a:xfrm rot="8883569">
              <a:off x="5657795" y="2212802"/>
              <a:ext cx="758951" cy="1600275"/>
            </a:xfrm>
            <a:prstGeom prst="curv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11" name="Plus 10"/>
            <p:cNvSpPr/>
            <p:nvPr/>
          </p:nvSpPr>
          <p:spPr>
            <a:xfrm>
              <a:off x="3226929" y="3012940"/>
              <a:ext cx="336606" cy="271475"/>
            </a:xfrm>
            <a:prstGeom prst="mathPlu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 name="Plus 11"/>
            <p:cNvSpPr/>
            <p:nvPr/>
          </p:nvSpPr>
          <p:spPr>
            <a:xfrm>
              <a:off x="4500315" y="5414940"/>
              <a:ext cx="336606" cy="271476"/>
            </a:xfrm>
            <a:prstGeom prst="mathPlu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 name="Plus 12"/>
            <p:cNvSpPr/>
            <p:nvPr/>
          </p:nvSpPr>
          <p:spPr>
            <a:xfrm>
              <a:off x="5700664" y="3012940"/>
              <a:ext cx="336606" cy="271475"/>
            </a:xfrm>
            <a:prstGeom prst="mathPlu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grpSp>
      <p:sp>
        <p:nvSpPr>
          <p:cNvPr id="14" name="TextBox 13"/>
          <p:cNvSpPr txBox="1"/>
          <p:nvPr/>
        </p:nvSpPr>
        <p:spPr>
          <a:xfrm>
            <a:off x="6364115" y="1286579"/>
            <a:ext cx="2380873" cy="2123658"/>
          </a:xfrm>
          <a:prstGeom prst="rect">
            <a:avLst/>
          </a:prstGeom>
          <a:noFill/>
        </p:spPr>
        <p:txBody>
          <a:bodyPr wrap="square">
            <a:spAutoFit/>
          </a:bodyPr>
          <a:lstStyle/>
          <a:p>
            <a:pPr fontAlgn="auto">
              <a:spcBef>
                <a:spcPts val="0"/>
              </a:spcBef>
              <a:spcAft>
                <a:spcPts val="0"/>
              </a:spcAft>
              <a:defRPr/>
            </a:pPr>
            <a:r>
              <a:rPr lang="en-US" sz="1600" dirty="0" smtClean="0">
                <a:solidFill>
                  <a:schemeClr val="tx2"/>
                </a:solidFill>
              </a:rPr>
              <a:t>3.  Improving productivity</a:t>
            </a:r>
          </a:p>
          <a:p>
            <a:pPr fontAlgn="auto">
              <a:spcBef>
                <a:spcPts val="0"/>
              </a:spcBef>
              <a:spcAft>
                <a:spcPts val="0"/>
              </a:spcAft>
              <a:defRPr/>
            </a:pPr>
            <a:r>
              <a:rPr lang="en-US" sz="1600" dirty="0" smtClean="0">
                <a:solidFill>
                  <a:schemeClr val="tx2"/>
                </a:solidFill>
              </a:rPr>
              <a:t>Through </a:t>
            </a:r>
            <a:r>
              <a:rPr lang="en-US" sz="1600" dirty="0">
                <a:solidFill>
                  <a:schemeClr val="tx2"/>
                </a:solidFill>
              </a:rPr>
              <a:t>employer-focused training:</a:t>
            </a:r>
          </a:p>
          <a:p>
            <a:pPr marL="285750" indent="-285750" fontAlgn="auto">
              <a:spcBef>
                <a:spcPts val="0"/>
              </a:spcBef>
              <a:spcAft>
                <a:spcPts val="0"/>
              </a:spcAft>
              <a:buFont typeface="Arial" panose="020B0604020202020204" pitchFamily="34" charset="0"/>
              <a:buChar char="•"/>
              <a:defRPr/>
            </a:pPr>
            <a:r>
              <a:rPr lang="en-US" sz="1400" dirty="0" smtClean="0">
                <a:solidFill>
                  <a:schemeClr val="tx2"/>
                </a:solidFill>
                <a:latin typeface="Calibri" panose="020F0502020204030204" pitchFamily="34" charset="0"/>
              </a:rPr>
              <a:t>Canada Job Grant / Workplace Innovation and Productivity Skills Incentive</a:t>
            </a:r>
            <a:endParaRPr lang="en-US" sz="1400" dirty="0">
              <a:solidFill>
                <a:schemeClr val="tx2"/>
              </a:solidFill>
              <a:latin typeface="Calibri" panose="020F0502020204030204" pitchFamily="34" charset="0"/>
            </a:endParaRPr>
          </a:p>
          <a:p>
            <a:pPr marL="285750" indent="-285750" fontAlgn="auto">
              <a:spcBef>
                <a:spcPts val="0"/>
              </a:spcBef>
              <a:spcAft>
                <a:spcPts val="0"/>
              </a:spcAft>
              <a:buFont typeface="Arial" panose="020B0604020202020204" pitchFamily="34" charset="0"/>
              <a:buChar char="•"/>
              <a:defRPr/>
            </a:pPr>
            <a:r>
              <a:rPr lang="en-US" sz="1400" dirty="0">
                <a:solidFill>
                  <a:schemeClr val="tx2"/>
                </a:solidFill>
                <a:latin typeface="Calibri" panose="020F0502020204030204" pitchFamily="34" charset="0"/>
              </a:rPr>
              <a:t>Workplace Education</a:t>
            </a:r>
          </a:p>
          <a:p>
            <a:pPr marL="285750" indent="-285750" fontAlgn="auto">
              <a:spcBef>
                <a:spcPts val="0"/>
              </a:spcBef>
              <a:spcAft>
                <a:spcPts val="0"/>
              </a:spcAft>
              <a:buFont typeface="Arial" panose="020B0604020202020204" pitchFamily="34" charset="0"/>
              <a:buChar char="•"/>
              <a:defRPr/>
            </a:pPr>
            <a:r>
              <a:rPr lang="en-US" sz="1400" dirty="0">
                <a:solidFill>
                  <a:schemeClr val="tx2"/>
                </a:solidFill>
                <a:latin typeface="Calibri" panose="020F0502020204030204" pitchFamily="34" charset="0"/>
              </a:rPr>
              <a:t>Sector Councils</a:t>
            </a:r>
          </a:p>
        </p:txBody>
      </p:sp>
      <p:sp>
        <p:nvSpPr>
          <p:cNvPr id="15" name="TextBox 16"/>
          <p:cNvSpPr txBox="1">
            <a:spLocks noChangeArrowheads="1"/>
          </p:cNvSpPr>
          <p:nvPr/>
        </p:nvSpPr>
        <p:spPr bwMode="auto">
          <a:xfrm>
            <a:off x="663646" y="3113020"/>
            <a:ext cx="20574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smtClean="0">
                <a:solidFill>
                  <a:schemeClr val="tx2"/>
                </a:solidFill>
              </a:rPr>
              <a:t>1.  Facilitating </a:t>
            </a:r>
            <a:r>
              <a:rPr lang="en-US" altLang="en-US" sz="1600" dirty="0">
                <a:solidFill>
                  <a:schemeClr val="tx2"/>
                </a:solidFill>
              </a:rPr>
              <a:t>greater </a:t>
            </a:r>
            <a:r>
              <a:rPr lang="en-US" altLang="en-US" sz="1600" dirty="0" err="1">
                <a:solidFill>
                  <a:schemeClr val="tx2"/>
                </a:solidFill>
              </a:rPr>
              <a:t>labour</a:t>
            </a:r>
            <a:r>
              <a:rPr lang="en-US" altLang="en-US" sz="1600" dirty="0">
                <a:solidFill>
                  <a:schemeClr val="tx2"/>
                </a:solidFill>
              </a:rPr>
              <a:t> market </a:t>
            </a:r>
            <a:r>
              <a:rPr lang="en-US" altLang="en-US" sz="1600" dirty="0" smtClean="0">
                <a:solidFill>
                  <a:schemeClr val="tx2"/>
                </a:solidFill>
              </a:rPr>
              <a:t>participation:</a:t>
            </a:r>
          </a:p>
          <a:p>
            <a:pPr marL="285750" indent="-285750" eaLnBrk="1" hangingPunct="1">
              <a:spcBef>
                <a:spcPct val="0"/>
              </a:spcBef>
            </a:pPr>
            <a:r>
              <a:rPr lang="en-US" altLang="en-US" sz="1400" dirty="0" smtClean="0">
                <a:solidFill>
                  <a:schemeClr val="tx2"/>
                </a:solidFill>
              </a:rPr>
              <a:t>Preparing for jobs</a:t>
            </a:r>
          </a:p>
          <a:p>
            <a:pPr marL="285750" indent="-285750" eaLnBrk="1" hangingPunct="1">
              <a:spcBef>
                <a:spcPct val="0"/>
              </a:spcBef>
            </a:pPr>
            <a:r>
              <a:rPr lang="en-US" altLang="en-US" sz="1400" dirty="0" smtClean="0">
                <a:solidFill>
                  <a:schemeClr val="tx2"/>
                </a:solidFill>
              </a:rPr>
              <a:t>Essential Skills Training</a:t>
            </a:r>
          </a:p>
          <a:p>
            <a:pPr marL="285750" indent="-285750" eaLnBrk="1" hangingPunct="1">
              <a:spcBef>
                <a:spcPct val="0"/>
              </a:spcBef>
            </a:pPr>
            <a:r>
              <a:rPr lang="en-US" altLang="en-US" sz="1400" dirty="0" smtClean="0">
                <a:solidFill>
                  <a:schemeClr val="tx2"/>
                </a:solidFill>
              </a:rPr>
              <a:t>Literacy &amp; Numeracy</a:t>
            </a:r>
            <a:endParaRPr lang="en-US" altLang="en-US" sz="1400" dirty="0">
              <a:solidFill>
                <a:schemeClr val="tx2"/>
              </a:solidFill>
            </a:endParaRPr>
          </a:p>
        </p:txBody>
      </p:sp>
      <p:sp>
        <p:nvSpPr>
          <p:cNvPr id="16" name="TextBox 15"/>
          <p:cNvSpPr txBox="1"/>
          <p:nvPr/>
        </p:nvSpPr>
        <p:spPr>
          <a:xfrm>
            <a:off x="6206067" y="4278292"/>
            <a:ext cx="2139911" cy="1692771"/>
          </a:xfrm>
          <a:prstGeom prst="rect">
            <a:avLst/>
          </a:prstGeom>
          <a:noFill/>
        </p:spPr>
        <p:txBody>
          <a:bodyPr wrap="square">
            <a:spAutoFit/>
          </a:bodyPr>
          <a:lstStyle/>
          <a:p>
            <a:pPr fontAlgn="auto">
              <a:spcBef>
                <a:spcPts val="0"/>
              </a:spcBef>
              <a:spcAft>
                <a:spcPts val="0"/>
              </a:spcAft>
              <a:defRPr/>
            </a:pPr>
            <a:r>
              <a:rPr lang="en-US" sz="1600" dirty="0" smtClean="0">
                <a:solidFill>
                  <a:schemeClr val="tx2"/>
                </a:solidFill>
              </a:rPr>
              <a:t>2.  Supporting </a:t>
            </a:r>
            <a:r>
              <a:rPr lang="en-US" sz="1600" dirty="0">
                <a:solidFill>
                  <a:schemeClr val="tx2"/>
                </a:solidFill>
              </a:rPr>
              <a:t>Workforce </a:t>
            </a:r>
            <a:r>
              <a:rPr lang="en-US" sz="1600" dirty="0" smtClean="0">
                <a:solidFill>
                  <a:schemeClr val="tx2"/>
                </a:solidFill>
              </a:rPr>
              <a:t>Transition and Attachment</a:t>
            </a:r>
            <a:r>
              <a:rPr lang="en-US" sz="1600" dirty="0">
                <a:solidFill>
                  <a:schemeClr val="tx2"/>
                </a:solidFill>
              </a:rPr>
              <a:t>:</a:t>
            </a:r>
          </a:p>
          <a:p>
            <a:pPr marL="285750" indent="-285750" fontAlgn="auto">
              <a:spcBef>
                <a:spcPts val="0"/>
              </a:spcBef>
              <a:spcAft>
                <a:spcPts val="0"/>
              </a:spcAft>
              <a:buFont typeface="Arial" panose="020B0604020202020204" pitchFamily="34" charset="0"/>
              <a:buChar char="•"/>
              <a:defRPr/>
            </a:pPr>
            <a:r>
              <a:rPr lang="en-US" sz="1400" dirty="0">
                <a:solidFill>
                  <a:schemeClr val="tx2"/>
                </a:solidFill>
                <a:latin typeface="Calibri" panose="020F0502020204030204" pitchFamily="34" charset="0"/>
              </a:rPr>
              <a:t>Assessment</a:t>
            </a:r>
          </a:p>
          <a:p>
            <a:pPr marL="285750" indent="-285750" fontAlgn="auto">
              <a:spcBef>
                <a:spcPts val="0"/>
              </a:spcBef>
              <a:spcAft>
                <a:spcPts val="0"/>
              </a:spcAft>
              <a:buFont typeface="Arial" panose="020B0604020202020204" pitchFamily="34" charset="0"/>
              <a:buChar char="•"/>
              <a:defRPr/>
            </a:pPr>
            <a:r>
              <a:rPr lang="en-US" sz="1400" dirty="0">
                <a:solidFill>
                  <a:schemeClr val="tx2"/>
                </a:solidFill>
                <a:latin typeface="Calibri" panose="020F0502020204030204" pitchFamily="34" charset="0"/>
              </a:rPr>
              <a:t>Job Search</a:t>
            </a:r>
          </a:p>
          <a:p>
            <a:pPr marL="285750" indent="-285750" fontAlgn="auto">
              <a:spcBef>
                <a:spcPts val="0"/>
              </a:spcBef>
              <a:spcAft>
                <a:spcPts val="0"/>
              </a:spcAft>
              <a:buFont typeface="Arial" panose="020B0604020202020204" pitchFamily="34" charset="0"/>
              <a:buChar char="•"/>
              <a:defRPr/>
            </a:pPr>
            <a:r>
              <a:rPr lang="en-US" sz="1400" dirty="0" smtClean="0">
                <a:solidFill>
                  <a:schemeClr val="tx2"/>
                </a:solidFill>
                <a:latin typeface="Calibri" panose="020F0502020204030204" pitchFamily="34" charset="0"/>
              </a:rPr>
              <a:t>Re-Skilling</a:t>
            </a:r>
          </a:p>
          <a:p>
            <a:pPr marL="285750" indent="-285750" fontAlgn="auto">
              <a:spcBef>
                <a:spcPts val="0"/>
              </a:spcBef>
              <a:spcAft>
                <a:spcPts val="0"/>
              </a:spcAft>
              <a:buFont typeface="Arial" panose="020B0604020202020204" pitchFamily="34" charset="0"/>
              <a:buChar char="•"/>
              <a:defRPr/>
            </a:pPr>
            <a:r>
              <a:rPr lang="en-US" sz="1400" dirty="0" smtClean="0">
                <a:solidFill>
                  <a:schemeClr val="tx2"/>
                </a:solidFill>
                <a:latin typeface="Calibri" panose="020F0502020204030204" pitchFamily="34" charset="0"/>
              </a:rPr>
              <a:t>START</a:t>
            </a:r>
          </a:p>
        </p:txBody>
      </p:sp>
    </p:spTree>
    <p:extLst>
      <p:ext uri="{BB962C8B-B14F-4D97-AF65-F5344CB8AC3E}">
        <p14:creationId xmlns:p14="http://schemas.microsoft.com/office/powerpoint/2010/main" val="1400421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40526" y="1719050"/>
            <a:ext cx="2097448" cy="461665"/>
          </a:xfrm>
          <a:prstGeom prst="rect">
            <a:avLst/>
          </a:prstGeom>
          <a:noFill/>
        </p:spPr>
        <p:txBody>
          <a:bodyPr wrap="square" rtlCol="0">
            <a:spAutoFit/>
          </a:bodyPr>
          <a:lstStyle/>
          <a:p>
            <a:endParaRPr lang="en-US" dirty="0">
              <a:latin typeface="Calibri" panose="020F0502020204030204" pitchFamily="34" charset="0"/>
            </a:endParaRPr>
          </a:p>
        </p:txBody>
      </p:sp>
      <p:sp>
        <p:nvSpPr>
          <p:cNvPr id="2" name="Title 1"/>
          <p:cNvSpPr>
            <a:spLocks noGrp="1"/>
          </p:cNvSpPr>
          <p:nvPr>
            <p:ph type="title"/>
          </p:nvPr>
        </p:nvSpPr>
        <p:spPr>
          <a:xfrm>
            <a:off x="361415" y="119106"/>
            <a:ext cx="8694449" cy="758146"/>
          </a:xfrm>
        </p:spPr>
        <p:txBody>
          <a:bodyPr/>
          <a:lstStyle/>
          <a:p>
            <a:r>
              <a:rPr lang="en-US" sz="4400" dirty="0" smtClean="0"/>
              <a:t>Current Situation</a:t>
            </a:r>
            <a:endParaRPr lang="en-US" sz="2800" dirty="0">
              <a:solidFill>
                <a:srgbClr val="006BB6"/>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965" y="786229"/>
            <a:ext cx="8618899" cy="5493478"/>
          </a:xfrm>
          <a:prstGeom prst="rect">
            <a:avLst/>
          </a:prstGeom>
        </p:spPr>
      </p:pic>
    </p:spTree>
    <p:extLst>
      <p:ext uri="{BB962C8B-B14F-4D97-AF65-F5344CB8AC3E}">
        <p14:creationId xmlns:p14="http://schemas.microsoft.com/office/powerpoint/2010/main" val="609679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81" y="119105"/>
            <a:ext cx="8866083" cy="1599945"/>
          </a:xfrm>
        </p:spPr>
        <p:txBody>
          <a:bodyPr/>
          <a:lstStyle/>
          <a:p>
            <a:r>
              <a:rPr lang="en-US" sz="4400" dirty="0" smtClean="0"/>
              <a:t>Current Situation:</a:t>
            </a:r>
            <a:br>
              <a:rPr lang="en-US" sz="4400" dirty="0" smtClean="0"/>
            </a:br>
            <a:r>
              <a:rPr lang="en-US" sz="2800" dirty="0" smtClean="0">
                <a:solidFill>
                  <a:srgbClr val="006BB6"/>
                </a:solidFill>
                <a:latin typeface="+mn-lt"/>
              </a:rPr>
              <a:t>Distribution of Federal Funding under the Canada-Nova Scotia </a:t>
            </a:r>
            <a:r>
              <a:rPr lang="en-US" sz="2800" dirty="0" err="1" smtClean="0">
                <a:solidFill>
                  <a:srgbClr val="006BB6"/>
                </a:solidFill>
                <a:latin typeface="+mn-lt"/>
              </a:rPr>
              <a:t>Labour</a:t>
            </a:r>
            <a:r>
              <a:rPr lang="en-US" sz="2800" dirty="0" smtClean="0">
                <a:solidFill>
                  <a:srgbClr val="006BB6"/>
                </a:solidFill>
                <a:latin typeface="+mn-lt"/>
              </a:rPr>
              <a:t> Market Development Agreement (LMDA)</a:t>
            </a:r>
            <a:endParaRPr lang="en-US" sz="2800" dirty="0">
              <a:solidFill>
                <a:srgbClr val="006BB6"/>
              </a:solidFill>
              <a:latin typeface="+mn-lt"/>
            </a:endParaRPr>
          </a:p>
        </p:txBody>
      </p:sp>
      <p:sp>
        <p:nvSpPr>
          <p:cNvPr id="7" name="TextBox 6"/>
          <p:cNvSpPr txBox="1"/>
          <p:nvPr/>
        </p:nvSpPr>
        <p:spPr>
          <a:xfrm>
            <a:off x="940526" y="1719050"/>
            <a:ext cx="2097448" cy="461665"/>
          </a:xfrm>
          <a:prstGeom prst="rect">
            <a:avLst/>
          </a:prstGeom>
          <a:noFill/>
        </p:spPr>
        <p:txBody>
          <a:bodyPr wrap="square" rtlCol="0">
            <a:spAutoFit/>
          </a:bodyPr>
          <a:lstStyle/>
          <a:p>
            <a:endParaRPr lang="en-US" dirty="0">
              <a:latin typeface="Calibri" panose="020F0502020204030204" pitchFamily="34" charset="0"/>
            </a:endParaRPr>
          </a:p>
        </p:txBody>
      </p:sp>
      <p:graphicFrame>
        <p:nvGraphicFramePr>
          <p:cNvPr id="14" name="Chart 13"/>
          <p:cNvGraphicFramePr>
            <a:graphicFrameLocks/>
          </p:cNvGraphicFramePr>
          <p:nvPr>
            <p:extLst>
              <p:ext uri="{D42A27DB-BD31-4B8C-83A1-F6EECF244321}">
                <p14:modId xmlns:p14="http://schemas.microsoft.com/office/powerpoint/2010/main" val="573206310"/>
              </p:ext>
            </p:extLst>
          </p:nvPr>
        </p:nvGraphicFramePr>
        <p:xfrm>
          <a:off x="385370" y="2326244"/>
          <a:ext cx="3827402" cy="29366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2568303674"/>
              </p:ext>
            </p:extLst>
          </p:nvPr>
        </p:nvGraphicFramePr>
        <p:xfrm>
          <a:off x="4674343" y="2270844"/>
          <a:ext cx="3598800" cy="29542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52359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1808"/>
            <a:ext cx="8229600" cy="1334462"/>
          </a:xfrm>
        </p:spPr>
        <p:txBody>
          <a:bodyPr/>
          <a:lstStyle/>
          <a:p>
            <a:r>
              <a:rPr lang="en-US" sz="4400" dirty="0" smtClean="0"/>
              <a:t>The Impetus for Change:</a:t>
            </a:r>
            <a:br>
              <a:rPr lang="en-US" sz="4400" dirty="0" smtClean="0"/>
            </a:br>
            <a:r>
              <a:rPr lang="en-US" sz="2800" dirty="0" smtClean="0">
                <a:solidFill>
                  <a:srgbClr val="006BB6"/>
                </a:solidFill>
                <a:latin typeface="+mn-lt"/>
              </a:rPr>
              <a:t>Evolving Priorities and the Changing Landscape</a:t>
            </a:r>
            <a:endParaRPr lang="en-US" sz="2800" dirty="0">
              <a:solidFill>
                <a:srgbClr val="006BB6"/>
              </a:solidFill>
              <a:latin typeface="+mn-lt"/>
            </a:endParaRPr>
          </a:p>
        </p:txBody>
      </p:sp>
      <p:sp>
        <p:nvSpPr>
          <p:cNvPr id="4" name="Text Placeholder 3"/>
          <p:cNvSpPr>
            <a:spLocks noGrp="1"/>
          </p:cNvSpPr>
          <p:nvPr>
            <p:ph type="body" sz="quarter" idx="10"/>
          </p:nvPr>
        </p:nvSpPr>
        <p:spPr>
          <a:xfrm>
            <a:off x="457200" y="1636394"/>
            <a:ext cx="8229600" cy="5078304"/>
          </a:xfrm>
        </p:spPr>
        <p:txBody>
          <a:bodyPr/>
          <a:lstStyle/>
          <a:p>
            <a:pPr>
              <a:defRPr/>
            </a:pPr>
            <a:r>
              <a:rPr lang="en-US" sz="2000" dirty="0">
                <a:solidFill>
                  <a:schemeClr val="tx2"/>
                </a:solidFill>
                <a:latin typeface="Calibri" panose="020F0502020204030204" pitchFamily="34" charset="0"/>
              </a:rPr>
              <a:t>Government Priorities: </a:t>
            </a:r>
            <a:endParaRPr lang="en-US" sz="2000" dirty="0" smtClean="0">
              <a:solidFill>
                <a:schemeClr val="tx2"/>
              </a:solidFill>
              <a:latin typeface="Calibri" panose="020F0502020204030204" pitchFamily="34" charset="0"/>
            </a:endParaRPr>
          </a:p>
          <a:p>
            <a:pPr marL="342900" indent="-342900">
              <a:buFont typeface="Arial" panose="020B0604020202020204" pitchFamily="34" charset="0"/>
              <a:buChar char="•"/>
              <a:defRPr/>
            </a:pPr>
            <a:r>
              <a:rPr lang="en-US" sz="2000" dirty="0" smtClean="0">
                <a:solidFill>
                  <a:schemeClr val="tx2"/>
                </a:solidFill>
                <a:latin typeface="Calibri" panose="020F0502020204030204" pitchFamily="34" charset="0"/>
              </a:rPr>
              <a:t>One NS Coalition</a:t>
            </a:r>
          </a:p>
          <a:p>
            <a:pPr marL="342900" indent="-342900">
              <a:buFont typeface="Arial" panose="020B0604020202020204" pitchFamily="34" charset="0"/>
              <a:buChar char="•"/>
              <a:defRPr/>
            </a:pPr>
            <a:r>
              <a:rPr lang="en-US" sz="2000" dirty="0" smtClean="0">
                <a:solidFill>
                  <a:schemeClr val="tx2"/>
                </a:solidFill>
                <a:latin typeface="Calibri" panose="020F0502020204030204" pitchFamily="34" charset="0"/>
              </a:rPr>
              <a:t>Fiscal and Demographic</a:t>
            </a:r>
          </a:p>
          <a:p>
            <a:pPr marL="342900" indent="-342900">
              <a:buFont typeface="Arial" panose="020B0604020202020204" pitchFamily="34" charset="0"/>
              <a:buChar char="•"/>
              <a:defRPr/>
            </a:pPr>
            <a:r>
              <a:rPr lang="en-US" sz="2000" dirty="0" smtClean="0">
                <a:solidFill>
                  <a:schemeClr val="tx2"/>
                </a:solidFill>
                <a:latin typeface="Calibri" panose="020F0502020204030204" pitchFamily="34" charset="0"/>
              </a:rPr>
              <a:t>Education Review</a:t>
            </a:r>
          </a:p>
          <a:p>
            <a:pPr marL="342900" indent="-342900">
              <a:buFont typeface="Arial" panose="020B0604020202020204" pitchFamily="34" charset="0"/>
              <a:buChar char="•"/>
              <a:defRPr/>
            </a:pPr>
            <a:r>
              <a:rPr lang="en-US" sz="2000" dirty="0" smtClean="0">
                <a:solidFill>
                  <a:schemeClr val="tx2"/>
                </a:solidFill>
                <a:latin typeface="Calibri" panose="020F0502020204030204" pitchFamily="34" charset="0"/>
              </a:rPr>
              <a:t>Population Plan</a:t>
            </a:r>
          </a:p>
          <a:p>
            <a:pPr marL="342900" indent="-342900">
              <a:buFont typeface="Arial" panose="020B0604020202020204" pitchFamily="34" charset="0"/>
              <a:buChar char="•"/>
              <a:defRPr/>
            </a:pPr>
            <a:r>
              <a:rPr lang="en-US" sz="2000" dirty="0" smtClean="0">
                <a:solidFill>
                  <a:schemeClr val="tx2"/>
                </a:solidFill>
                <a:latin typeface="Calibri" panose="020F0502020204030204" pitchFamily="34" charset="0"/>
              </a:rPr>
              <a:t>DCS Benefit Reform</a:t>
            </a:r>
          </a:p>
          <a:p>
            <a:pPr marL="342900" indent="-342900">
              <a:buFont typeface="Arial" panose="020B0604020202020204" pitchFamily="34" charset="0"/>
              <a:buChar char="•"/>
              <a:defRPr/>
            </a:pPr>
            <a:endParaRPr lang="en-US" sz="2000" dirty="0">
              <a:solidFill>
                <a:schemeClr val="tx2"/>
              </a:solidFill>
              <a:latin typeface="Calibri" panose="020F0502020204030204" pitchFamily="34" charset="0"/>
            </a:endParaRPr>
          </a:p>
          <a:p>
            <a:pPr>
              <a:defRPr/>
            </a:pPr>
            <a:r>
              <a:rPr lang="en-US" sz="2000" dirty="0" smtClean="0">
                <a:solidFill>
                  <a:schemeClr val="tx2"/>
                </a:solidFill>
                <a:latin typeface="Calibri" panose="020F0502020204030204" pitchFamily="34" charset="0"/>
              </a:rPr>
              <a:t>Plus:</a:t>
            </a:r>
          </a:p>
          <a:p>
            <a:pPr marL="342900" indent="-342900">
              <a:buFont typeface="Arial" panose="020B0604020202020204" pitchFamily="34" charset="0"/>
              <a:buChar char="•"/>
              <a:defRPr/>
            </a:pPr>
            <a:r>
              <a:rPr lang="en-US" sz="2000" dirty="0" smtClean="0">
                <a:solidFill>
                  <a:schemeClr val="tx2"/>
                </a:solidFill>
                <a:latin typeface="Calibri" panose="020F0502020204030204" pitchFamily="34" charset="0"/>
              </a:rPr>
              <a:t>Changes to federal </a:t>
            </a:r>
            <a:r>
              <a:rPr lang="en-US" sz="2000" dirty="0" err="1" smtClean="0">
                <a:solidFill>
                  <a:schemeClr val="tx2"/>
                </a:solidFill>
                <a:latin typeface="Calibri" panose="020F0502020204030204" pitchFamily="34" charset="0"/>
              </a:rPr>
              <a:t>labour</a:t>
            </a:r>
            <a:r>
              <a:rPr lang="en-US" sz="2000" dirty="0" smtClean="0">
                <a:solidFill>
                  <a:schemeClr val="tx2"/>
                </a:solidFill>
                <a:latin typeface="Calibri" panose="020F0502020204030204" pitchFamily="34" charset="0"/>
              </a:rPr>
              <a:t> market funding agreements</a:t>
            </a:r>
          </a:p>
          <a:p>
            <a:pPr marL="342900" indent="-342900">
              <a:buFont typeface="Arial" panose="020B0604020202020204" pitchFamily="34" charset="0"/>
              <a:buChar char="•"/>
              <a:defRPr/>
            </a:pPr>
            <a:r>
              <a:rPr lang="en-US" sz="2000" dirty="0" smtClean="0">
                <a:solidFill>
                  <a:schemeClr val="tx2"/>
                </a:solidFill>
                <a:latin typeface="Calibri" panose="020F0502020204030204" pitchFamily="34" charset="0"/>
              </a:rPr>
              <a:t> And consensus on the need for change:  Group ATN</a:t>
            </a:r>
          </a:p>
          <a:p>
            <a:pPr>
              <a:spcAft>
                <a:spcPts val="600"/>
              </a:spcAft>
              <a:defRPr/>
            </a:pPr>
            <a:endParaRPr lang="en-US" sz="1600" dirty="0" smtClean="0">
              <a:solidFill>
                <a:schemeClr val="tx2"/>
              </a:solidFill>
              <a:latin typeface="Calibri Light" panose="020F0302020204030204" pitchFamily="34" charset="0"/>
            </a:endParaRPr>
          </a:p>
          <a:p>
            <a:pPr>
              <a:defRPr/>
            </a:pPr>
            <a:endParaRPr lang="en-US" sz="1600" dirty="0">
              <a:solidFill>
                <a:schemeClr val="tx2"/>
              </a:solidFill>
              <a:latin typeface="Calibri Light" panose="020F0302020204030204" pitchFamily="34" charset="0"/>
            </a:endParaRPr>
          </a:p>
          <a:p>
            <a:pPr algn="ctr">
              <a:defRPr/>
            </a:pPr>
            <a:endParaRPr lang="en-US" sz="3200" b="1" dirty="0">
              <a:latin typeface="Calibri" panose="020F0502020204030204" pitchFamily="34" charset="0"/>
            </a:endParaRPr>
          </a:p>
          <a:p>
            <a:pPr lvl="0"/>
            <a:endParaRPr lang="en-US" dirty="0">
              <a:solidFill>
                <a:prstClr val="black"/>
              </a:solidFill>
              <a:latin typeface="Calibri Light"/>
              <a:cs typeface="Calibri Light"/>
            </a:endParaRPr>
          </a:p>
          <a:p>
            <a:pPr lvl="0">
              <a:defRPr/>
            </a:pPr>
            <a:endParaRPr lang="en-US" dirty="0"/>
          </a:p>
        </p:txBody>
      </p:sp>
    </p:spTree>
    <p:extLst>
      <p:ext uri="{BB962C8B-B14F-4D97-AF65-F5344CB8AC3E}">
        <p14:creationId xmlns:p14="http://schemas.microsoft.com/office/powerpoint/2010/main" val="1892758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a:spLocks noGrp="1"/>
          </p:cNvSpPr>
          <p:nvPr>
            <p:ph idx="1"/>
          </p:nvPr>
        </p:nvSpPr>
        <p:spPr>
          <a:xfrm>
            <a:off x="198304" y="1454226"/>
            <a:ext cx="8945696" cy="4656243"/>
          </a:xfrm>
        </p:spPr>
        <p:txBody>
          <a:bodyPr/>
          <a:lstStyle/>
          <a:p>
            <a:pPr lvl="1">
              <a:spcAft>
                <a:spcPts val="600"/>
              </a:spcAft>
              <a:buFont typeface="Arial" panose="020B0604020202020204" pitchFamily="34" charset="0"/>
              <a:buChar char="•"/>
            </a:pPr>
            <a:r>
              <a:rPr lang="en-US" altLang="en-US" dirty="0" smtClean="0">
                <a:latin typeface="Calibri Light" panose="020F0302020204030204" pitchFamily="34" charset="0"/>
                <a:ea typeface="Geneva" charset="0"/>
                <a:cs typeface="Tahoma" charset="0"/>
              </a:rPr>
              <a:t>Service delivery standards and professional certifications are key</a:t>
            </a:r>
          </a:p>
          <a:p>
            <a:pPr lvl="1">
              <a:spcAft>
                <a:spcPts val="600"/>
              </a:spcAft>
              <a:buFont typeface="Arial" panose="020B0604020202020204" pitchFamily="34" charset="0"/>
              <a:buChar char="•"/>
            </a:pPr>
            <a:r>
              <a:rPr lang="en-US" altLang="en-US" dirty="0" smtClean="0">
                <a:latin typeface="Calibri Light" panose="020F0302020204030204" pitchFamily="34" charset="0"/>
                <a:ea typeface="Geneva" charset="0"/>
                <a:cs typeface="Tahoma" charset="0"/>
              </a:rPr>
              <a:t>Fewer ‘doors’ to service delivery, with clear options for client supports, important for client access and success</a:t>
            </a:r>
          </a:p>
          <a:p>
            <a:pPr lvl="1">
              <a:spcAft>
                <a:spcPts val="600"/>
              </a:spcAft>
              <a:buFont typeface="Arial" panose="020B0604020202020204" pitchFamily="34" charset="0"/>
              <a:buChar char="•"/>
            </a:pPr>
            <a:r>
              <a:rPr lang="en-US" altLang="en-US" dirty="0" smtClean="0">
                <a:latin typeface="Calibri Light" panose="020F0302020204030204" pitchFamily="34" charset="0"/>
                <a:ea typeface="Geneva" charset="0"/>
                <a:cs typeface="Tahoma" charset="0"/>
              </a:rPr>
              <a:t>Career planning should be integrated into the P-12 system with emphasis on provision of quality </a:t>
            </a:r>
            <a:r>
              <a:rPr lang="en-US" altLang="en-US" dirty="0" err="1" smtClean="0">
                <a:latin typeface="Calibri Light" panose="020F0302020204030204" pitchFamily="34" charset="0"/>
                <a:ea typeface="Geneva" charset="0"/>
                <a:cs typeface="Tahoma" charset="0"/>
              </a:rPr>
              <a:t>labour</a:t>
            </a:r>
            <a:r>
              <a:rPr lang="en-US" altLang="en-US" dirty="0" smtClean="0">
                <a:latin typeface="Calibri Light" panose="020F0302020204030204" pitchFamily="34" charset="0"/>
                <a:ea typeface="Geneva" charset="0"/>
                <a:cs typeface="Tahoma" charset="0"/>
              </a:rPr>
              <a:t> market information</a:t>
            </a:r>
          </a:p>
          <a:p>
            <a:pPr lvl="1">
              <a:spcAft>
                <a:spcPts val="600"/>
              </a:spcAft>
              <a:buFont typeface="Arial" panose="020B0604020202020204" pitchFamily="34" charset="0"/>
              <a:buChar char="•"/>
            </a:pPr>
            <a:r>
              <a:rPr lang="en-US" altLang="en-US" dirty="0" smtClean="0">
                <a:latin typeface="Calibri Light" panose="020F0302020204030204" pitchFamily="34" charset="0"/>
                <a:ea typeface="Geneva" charset="0"/>
                <a:cs typeface="Tahoma" charset="0"/>
              </a:rPr>
              <a:t>Employers should be directly involved </a:t>
            </a:r>
          </a:p>
          <a:p>
            <a:pPr lvl="1">
              <a:spcAft>
                <a:spcPts val="600"/>
              </a:spcAft>
              <a:buFont typeface="Arial" panose="020B0604020202020204" pitchFamily="34" charset="0"/>
              <a:buChar char="•"/>
            </a:pPr>
            <a:r>
              <a:rPr lang="en-US" altLang="en-US" dirty="0" smtClean="0">
                <a:latin typeface="Calibri Light" panose="020F0302020204030204" pitchFamily="34" charset="0"/>
                <a:ea typeface="Geneva" charset="0"/>
                <a:cs typeface="Tahoma" charset="0"/>
              </a:rPr>
              <a:t>Specialized services requires focused attention in any new model </a:t>
            </a:r>
          </a:p>
          <a:p>
            <a:pPr lvl="1">
              <a:spcAft>
                <a:spcPts val="600"/>
              </a:spcAft>
              <a:buFont typeface="Arial" panose="020B0604020202020204" pitchFamily="34" charset="0"/>
              <a:buChar char="•"/>
            </a:pPr>
            <a:r>
              <a:rPr lang="en-US" altLang="en-US" dirty="0" smtClean="0">
                <a:latin typeface="Calibri Light" panose="020F0302020204030204" pitchFamily="34" charset="0"/>
                <a:ea typeface="Geneva" charset="0"/>
                <a:cs typeface="Tahoma" charset="0"/>
              </a:rPr>
              <a:t>Group ATN report recommends use of a Request for Proposals (RFP) process to implement a new service delivery model</a:t>
            </a:r>
          </a:p>
          <a:p>
            <a:endParaRPr lang="en-US" altLang="en-US" sz="2000" dirty="0">
              <a:latin typeface="Calibri" panose="020F0502020204030204" pitchFamily="34" charset="0"/>
              <a:ea typeface="Geneva" charset="0"/>
              <a:cs typeface="Tahoma" charset="0"/>
            </a:endParaRPr>
          </a:p>
          <a:p>
            <a:pPr lvl="1"/>
            <a:endParaRPr lang="en-US" altLang="en-US" sz="1600" dirty="0" smtClean="0">
              <a:latin typeface="Calibri" panose="020F0502020204030204" pitchFamily="34" charset="0"/>
              <a:ea typeface="Geneva" charset="0"/>
              <a:cs typeface="Tahoma" charset="0"/>
            </a:endParaRPr>
          </a:p>
        </p:txBody>
      </p:sp>
      <p:sp>
        <p:nvSpPr>
          <p:cNvPr id="5" name="Title 2"/>
          <p:cNvSpPr>
            <a:spLocks noGrp="1"/>
          </p:cNvSpPr>
          <p:nvPr>
            <p:ph type="title"/>
          </p:nvPr>
        </p:nvSpPr>
        <p:spPr>
          <a:xfrm>
            <a:off x="198304" y="107963"/>
            <a:ext cx="8229600" cy="1334462"/>
          </a:xfrm>
        </p:spPr>
        <p:txBody>
          <a:bodyPr/>
          <a:lstStyle/>
          <a:p>
            <a:r>
              <a:rPr lang="en-US" sz="4400" dirty="0" smtClean="0"/>
              <a:t>What We Heard</a:t>
            </a:r>
            <a:br>
              <a:rPr lang="en-US" sz="4400" dirty="0" smtClean="0"/>
            </a:br>
            <a:r>
              <a:rPr lang="en-US" sz="2800" dirty="0" smtClean="0">
                <a:solidFill>
                  <a:srgbClr val="006BB6"/>
                </a:solidFill>
                <a:latin typeface="+mn-lt"/>
              </a:rPr>
              <a:t>Group ATN Report:  Highlights</a:t>
            </a:r>
            <a:endParaRPr lang="en-US" sz="2800" dirty="0">
              <a:solidFill>
                <a:srgbClr val="006BB6"/>
              </a:solidFill>
              <a:latin typeface="+mn-lt"/>
            </a:endParaRPr>
          </a:p>
        </p:txBody>
      </p:sp>
    </p:spTree>
    <p:extLst>
      <p:ext uri="{BB962C8B-B14F-4D97-AF65-F5344CB8AC3E}">
        <p14:creationId xmlns:p14="http://schemas.microsoft.com/office/powerpoint/2010/main" val="1009960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a:spLocks noGrp="1"/>
          </p:cNvSpPr>
          <p:nvPr>
            <p:ph idx="1"/>
          </p:nvPr>
        </p:nvSpPr>
        <p:spPr>
          <a:xfrm>
            <a:off x="198304" y="1454226"/>
            <a:ext cx="8945696" cy="4656243"/>
          </a:xfrm>
        </p:spPr>
        <p:txBody>
          <a:bodyPr/>
          <a:lstStyle/>
          <a:p>
            <a:pPr lvl="1">
              <a:spcAft>
                <a:spcPts val="600"/>
              </a:spcAft>
              <a:buFont typeface="Arial" panose="020B0604020202020204" pitchFamily="34" charset="0"/>
              <a:buChar char="•"/>
            </a:pPr>
            <a:r>
              <a:rPr lang="en-US" altLang="en-US" dirty="0" smtClean="0">
                <a:latin typeface="Calibri Light" panose="020F0302020204030204" pitchFamily="34" charset="0"/>
                <a:ea typeface="Geneva" charset="0"/>
                <a:cs typeface="Tahoma" charset="0"/>
              </a:rPr>
              <a:t>Collaborative approach involving all stakeholders</a:t>
            </a:r>
          </a:p>
          <a:p>
            <a:pPr lvl="1">
              <a:spcAft>
                <a:spcPts val="600"/>
              </a:spcAft>
              <a:buFont typeface="Arial" panose="020B0604020202020204" pitchFamily="34" charset="0"/>
              <a:buChar char="•"/>
            </a:pPr>
            <a:r>
              <a:rPr lang="en-US" altLang="en-US" dirty="0" smtClean="0">
                <a:latin typeface="Calibri Light" panose="020F0302020204030204" pitchFamily="34" charset="0"/>
                <a:ea typeface="Geneva" charset="0"/>
                <a:cs typeface="Tahoma" charset="0"/>
              </a:rPr>
              <a:t>Consistent and commonly-branded service balanced with flexibility and capacity for local responsiveness</a:t>
            </a:r>
          </a:p>
          <a:p>
            <a:pPr lvl="1">
              <a:spcAft>
                <a:spcPts val="600"/>
              </a:spcAft>
              <a:buFont typeface="Arial" panose="020B0604020202020204" pitchFamily="34" charset="0"/>
              <a:buChar char="•"/>
            </a:pPr>
            <a:r>
              <a:rPr lang="en-US" altLang="en-US" dirty="0" smtClean="0">
                <a:latin typeface="Calibri Light" panose="020F0302020204030204" pitchFamily="34" charset="0"/>
                <a:ea typeface="Geneva" charset="0"/>
                <a:cs typeface="Tahoma" charset="0"/>
              </a:rPr>
              <a:t>Optimizing technology + encouraging innovative practices (including use of virtual channel)</a:t>
            </a:r>
          </a:p>
          <a:p>
            <a:pPr lvl="1">
              <a:spcAft>
                <a:spcPts val="600"/>
              </a:spcAft>
              <a:buFont typeface="Arial" panose="020B0604020202020204" pitchFamily="34" charset="0"/>
              <a:buChar char="•"/>
            </a:pPr>
            <a:r>
              <a:rPr lang="en-US" altLang="en-US" dirty="0" smtClean="0">
                <a:latin typeface="Calibri Light" panose="020F0302020204030204" pitchFamily="34" charset="0"/>
                <a:ea typeface="Geneva" charset="0"/>
                <a:cs typeface="Tahoma" charset="0"/>
              </a:rPr>
              <a:t>Focus on outcomes and results will build confidence</a:t>
            </a:r>
          </a:p>
          <a:p>
            <a:pPr lvl="1">
              <a:spcAft>
                <a:spcPts val="600"/>
              </a:spcAft>
              <a:buFont typeface="Arial" panose="020B0604020202020204" pitchFamily="34" charset="0"/>
              <a:buChar char="•"/>
            </a:pPr>
            <a:r>
              <a:rPr lang="en-US" altLang="en-US" dirty="0" smtClean="0">
                <a:latin typeface="Calibri Light" panose="020F0302020204030204" pitchFamily="34" charset="0"/>
                <a:ea typeface="Geneva" charset="0"/>
                <a:cs typeface="Tahoma" charset="0"/>
              </a:rPr>
              <a:t>Respect of specialized expertise</a:t>
            </a:r>
          </a:p>
          <a:p>
            <a:pPr lvl="1">
              <a:spcAft>
                <a:spcPts val="600"/>
              </a:spcAft>
              <a:buFont typeface="Arial" panose="020B0604020202020204" pitchFamily="34" charset="0"/>
              <a:buChar char="•"/>
            </a:pPr>
            <a:r>
              <a:rPr lang="en-US" altLang="en-US" dirty="0" smtClean="0">
                <a:latin typeface="Calibri Light" panose="020F0302020204030204" pitchFamily="34" charset="0"/>
                <a:ea typeface="Geneva" charset="0"/>
                <a:cs typeface="Tahoma" charset="0"/>
              </a:rPr>
              <a:t>Strong governance; breaking down of systemic barriers</a:t>
            </a:r>
          </a:p>
          <a:p>
            <a:pPr lvl="1">
              <a:spcAft>
                <a:spcPts val="600"/>
              </a:spcAft>
              <a:buFont typeface="Arial" panose="020B0604020202020204" pitchFamily="34" charset="0"/>
              <a:buChar char="•"/>
            </a:pPr>
            <a:r>
              <a:rPr lang="en-US" altLang="en-US" dirty="0" smtClean="0">
                <a:latin typeface="Calibri Light" panose="020F0302020204030204" pitchFamily="34" charset="0"/>
                <a:ea typeface="Geneva" charset="0"/>
                <a:cs typeface="Tahoma" charset="0"/>
              </a:rPr>
              <a:t>Positioning Careers Nova Scotia as critical factor in </a:t>
            </a:r>
            <a:r>
              <a:rPr lang="en-US" altLang="en-US" dirty="0" err="1" smtClean="0">
                <a:latin typeface="Calibri Light" panose="020F0302020204030204" pitchFamily="34" charset="0"/>
                <a:ea typeface="Geneva" charset="0"/>
                <a:cs typeface="Tahoma" charset="0"/>
              </a:rPr>
              <a:t>labour</a:t>
            </a:r>
            <a:r>
              <a:rPr lang="en-US" altLang="en-US" dirty="0" smtClean="0">
                <a:latin typeface="Calibri Light" panose="020F0302020204030204" pitchFamily="34" charset="0"/>
                <a:ea typeface="Geneva" charset="0"/>
                <a:cs typeface="Tahoma" charset="0"/>
              </a:rPr>
              <a:t> force and HR planning of major projects in NS</a:t>
            </a:r>
          </a:p>
          <a:p>
            <a:pPr lvl="1">
              <a:spcAft>
                <a:spcPts val="600"/>
              </a:spcAft>
              <a:buFont typeface="Arial" panose="020B0604020202020204" pitchFamily="34" charset="0"/>
              <a:buChar char="•"/>
            </a:pPr>
            <a:endParaRPr lang="en-US" altLang="en-US" dirty="0" smtClean="0">
              <a:latin typeface="Calibri" panose="020F0502020204030204" pitchFamily="34" charset="0"/>
              <a:ea typeface="Geneva" charset="0"/>
              <a:cs typeface="Tahoma" charset="0"/>
            </a:endParaRPr>
          </a:p>
        </p:txBody>
      </p:sp>
      <p:sp>
        <p:nvSpPr>
          <p:cNvPr id="5" name="Title 2"/>
          <p:cNvSpPr>
            <a:spLocks noGrp="1"/>
          </p:cNvSpPr>
          <p:nvPr>
            <p:ph type="title"/>
          </p:nvPr>
        </p:nvSpPr>
        <p:spPr>
          <a:xfrm>
            <a:off x="198304" y="107963"/>
            <a:ext cx="8229600" cy="1334462"/>
          </a:xfrm>
        </p:spPr>
        <p:txBody>
          <a:bodyPr/>
          <a:lstStyle/>
          <a:p>
            <a:r>
              <a:rPr lang="en-US" sz="4400" dirty="0" smtClean="0"/>
              <a:t>What We Heard</a:t>
            </a:r>
            <a:br>
              <a:rPr lang="en-US" sz="4400" dirty="0" smtClean="0"/>
            </a:br>
            <a:r>
              <a:rPr lang="en-US" sz="2800" dirty="0" smtClean="0">
                <a:solidFill>
                  <a:srgbClr val="006BB6"/>
                </a:solidFill>
                <a:latin typeface="+mn-lt"/>
              </a:rPr>
              <a:t>Group ATN Report:  Transition Principles</a:t>
            </a:r>
            <a:endParaRPr lang="en-US" sz="2800" dirty="0">
              <a:solidFill>
                <a:srgbClr val="006BB6"/>
              </a:solidFill>
              <a:latin typeface="+mn-lt"/>
            </a:endParaRPr>
          </a:p>
        </p:txBody>
      </p:sp>
    </p:spTree>
    <p:extLst>
      <p:ext uri="{BB962C8B-B14F-4D97-AF65-F5344CB8AC3E}">
        <p14:creationId xmlns:p14="http://schemas.microsoft.com/office/powerpoint/2010/main" val="2276431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2631"/>
            <a:ext cx="9144000" cy="1631460"/>
          </a:xfrm>
        </p:spPr>
        <p:txBody>
          <a:bodyPr/>
          <a:lstStyle/>
          <a:p>
            <a:r>
              <a:rPr lang="en-US" sz="4400" dirty="0" smtClean="0"/>
              <a:t>The Careers Nova Scotia Vision</a:t>
            </a:r>
            <a:br>
              <a:rPr lang="en-US" sz="4400" dirty="0" smtClean="0"/>
            </a:br>
            <a:r>
              <a:rPr lang="en-US" sz="2800" dirty="0" smtClean="0">
                <a:solidFill>
                  <a:srgbClr val="006BB6"/>
                </a:solidFill>
                <a:latin typeface="+mn-lt"/>
              </a:rPr>
              <a:t>Putting Clients’ Needs First: A </a:t>
            </a:r>
            <a:r>
              <a:rPr lang="en-US" sz="2800" dirty="0">
                <a:solidFill>
                  <a:srgbClr val="006BB6"/>
                </a:solidFill>
                <a:latin typeface="+mn-lt"/>
              </a:rPr>
              <a:t>s</a:t>
            </a:r>
            <a:r>
              <a:rPr lang="en-US" sz="2800" dirty="0" smtClean="0">
                <a:solidFill>
                  <a:srgbClr val="006BB6"/>
                </a:solidFill>
                <a:latin typeface="+mn-lt"/>
              </a:rPr>
              <a:t>uccessful transformation means…</a:t>
            </a:r>
            <a:endParaRPr lang="en-US" sz="2800" dirty="0">
              <a:solidFill>
                <a:srgbClr val="006BB6"/>
              </a:solidFill>
              <a:latin typeface="+mn-lt"/>
            </a:endParaRPr>
          </a:p>
        </p:txBody>
      </p:sp>
      <p:pic>
        <p:nvPicPr>
          <p:cNvPr id="4" name="Picture 3" descr="C:\Users\elliotvl\AppData\Local\Microsoft\Windows\Temporary Internet Files\Content.IE5\KF6RPQJL\MP90039932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375" y="4794913"/>
            <a:ext cx="1277244" cy="14763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elliotvl\AppData\Local\Microsoft\Windows\Temporary Internet Files\Content.IE5\9HXFLMWQ\MP9004118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495" y="1381121"/>
            <a:ext cx="1767316" cy="150434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1"/>
          <p:cNvGrpSpPr>
            <a:grpSpLocks/>
          </p:cNvGrpSpPr>
          <p:nvPr/>
        </p:nvGrpSpPr>
        <p:grpSpPr bwMode="auto">
          <a:xfrm>
            <a:off x="377347" y="1764736"/>
            <a:ext cx="3967454" cy="3732872"/>
            <a:chOff x="1903413" y="922338"/>
            <a:chExt cx="5029200" cy="5030787"/>
          </a:xfrm>
        </p:grpSpPr>
        <p:sp>
          <p:nvSpPr>
            <p:cNvPr id="9" name="Oval 8"/>
            <p:cNvSpPr/>
            <p:nvPr/>
          </p:nvSpPr>
          <p:spPr bwMode="auto">
            <a:xfrm>
              <a:off x="1903413" y="922338"/>
              <a:ext cx="5029200" cy="5030787"/>
            </a:xfrm>
            <a:prstGeom prst="ellipse">
              <a:avLst/>
            </a:prstGeom>
            <a:solidFill>
              <a:srgbClr val="92D050"/>
            </a:solidFill>
            <a:ln w="25400" cap="flat" cmpd="sng" algn="ctr">
              <a:noFill/>
              <a:prstDash val="solid"/>
            </a:ln>
            <a:effectLst>
              <a:outerShdw blurRad="203200" dist="50800" dir="2040000" algn="ctr" rotWithShape="0">
                <a:srgbClr val="000000">
                  <a:alpha val="43137"/>
                </a:srgbClr>
              </a:outerShdw>
            </a:effectLst>
          </p:spPr>
          <p:txBody>
            <a:bodyPr anchor="ctr"/>
            <a:lstStyle/>
            <a:p>
              <a:pPr algn="ctr" eaLnBrk="1" fontAlgn="auto" hangingPunct="1">
                <a:spcBef>
                  <a:spcPts val="0"/>
                </a:spcBef>
                <a:spcAft>
                  <a:spcPts val="0"/>
                </a:spcAft>
                <a:defRPr/>
              </a:pPr>
              <a:endParaRPr lang="en-US" sz="1800" kern="0">
                <a:solidFill>
                  <a:srgbClr val="92D050"/>
                </a:solidFill>
                <a:latin typeface="Calibri"/>
              </a:endParaRPr>
            </a:p>
          </p:txBody>
        </p:sp>
        <p:sp>
          <p:nvSpPr>
            <p:cNvPr id="10" name="Oval 9"/>
            <p:cNvSpPr/>
            <p:nvPr/>
          </p:nvSpPr>
          <p:spPr bwMode="auto">
            <a:xfrm>
              <a:off x="2762780" y="1779763"/>
              <a:ext cx="3314700" cy="3315377"/>
            </a:xfrm>
            <a:prstGeom prst="ellipse">
              <a:avLst/>
            </a:prstGeom>
            <a:solidFill>
              <a:srgbClr val="4F81BD">
                <a:lumMod val="60000"/>
                <a:lumOff val="40000"/>
              </a:srgbClr>
            </a:solidFill>
            <a:ln w="25400" cap="flat" cmpd="sng" algn="ctr">
              <a:no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white"/>
                </a:solidFill>
                <a:latin typeface="Calibri"/>
              </a:endParaRPr>
            </a:p>
          </p:txBody>
        </p:sp>
        <p:cxnSp>
          <p:nvCxnSpPr>
            <p:cNvPr id="11" name="Straight Connector 6"/>
            <p:cNvCxnSpPr>
              <a:cxnSpLocks noChangeShapeType="1"/>
              <a:endCxn id="9" idx="6"/>
            </p:cNvCxnSpPr>
            <p:nvPr/>
          </p:nvCxnSpPr>
          <p:spPr bwMode="auto">
            <a:xfrm>
              <a:off x="6075363" y="3437452"/>
              <a:ext cx="857250" cy="0"/>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sp>
          <p:nvSpPr>
            <p:cNvPr id="12" name="Rectangle 11"/>
            <p:cNvSpPr/>
            <p:nvPr/>
          </p:nvSpPr>
          <p:spPr bwMode="auto">
            <a:xfrm>
              <a:off x="2717799" y="1671638"/>
              <a:ext cx="1866901" cy="3532186"/>
            </a:xfrm>
            <a:prstGeom prst="rect">
              <a:avLst/>
            </a:prstGeom>
            <a:solidFill>
              <a:srgbClr val="92D050"/>
            </a:solidFill>
            <a:ln w="25400" cap="flat" cmpd="sng" algn="ctr">
              <a:noFill/>
              <a:prstDash val="solid"/>
            </a:ln>
            <a:effectLst/>
          </p:spPr>
          <p:txBody>
            <a:bodyPr anchor="ctr"/>
            <a:lstStyle/>
            <a:p>
              <a:pPr algn="ctr" eaLnBrk="1" fontAlgn="auto" hangingPunct="1">
                <a:spcBef>
                  <a:spcPts val="0"/>
                </a:spcBef>
                <a:spcAft>
                  <a:spcPts val="0"/>
                </a:spcAft>
                <a:defRPr/>
              </a:pPr>
              <a:endParaRPr lang="en-US" sz="1800" kern="0">
                <a:solidFill>
                  <a:srgbClr val="92D050"/>
                </a:solidFill>
                <a:latin typeface="Calibri"/>
              </a:endParaRPr>
            </a:p>
          </p:txBody>
        </p:sp>
        <p:sp>
          <p:nvSpPr>
            <p:cNvPr id="13" name="Oval 12"/>
            <p:cNvSpPr/>
            <p:nvPr/>
          </p:nvSpPr>
          <p:spPr bwMode="auto">
            <a:xfrm>
              <a:off x="3239030" y="2256110"/>
              <a:ext cx="2362200" cy="2362682"/>
            </a:xfrm>
            <a:prstGeom prst="ellipse">
              <a:avLst/>
            </a:prstGeom>
            <a:solidFill>
              <a:srgbClr val="1F497D">
                <a:lumMod val="60000"/>
                <a:lumOff val="40000"/>
              </a:srgbClr>
            </a:solidFill>
            <a:ln w="25400" cap="flat" cmpd="sng" algn="ctr">
              <a:noFill/>
              <a:prstDash val="solid"/>
            </a:ln>
            <a:effectLst/>
            <a:scene3d>
              <a:camera prst="orthographicFront"/>
              <a:lightRig rig="threePt" dir="t"/>
            </a:scene3d>
            <a:sp3d>
              <a:bevelT/>
            </a:sp3d>
          </p:spPr>
          <p:txBody>
            <a:bodyPr anchor="ctr"/>
            <a:lstStyle/>
            <a:p>
              <a:pPr algn="ctr" eaLnBrk="1" fontAlgn="auto" hangingPunct="1">
                <a:spcBef>
                  <a:spcPts val="0"/>
                </a:spcBef>
                <a:spcAft>
                  <a:spcPts val="0"/>
                </a:spcAft>
                <a:defRPr/>
              </a:pPr>
              <a:endParaRPr lang="en-US" sz="1800" kern="0">
                <a:solidFill>
                  <a:prstClr val="white"/>
                </a:solidFill>
                <a:latin typeface="Calibri"/>
              </a:endParaRPr>
            </a:p>
          </p:txBody>
        </p:sp>
        <p:cxnSp>
          <p:nvCxnSpPr>
            <p:cNvPr id="14" name="Straight Connector 9"/>
            <p:cNvCxnSpPr>
              <a:cxnSpLocks noChangeShapeType="1"/>
              <a:endCxn id="9" idx="1"/>
            </p:cNvCxnSpPr>
            <p:nvPr/>
          </p:nvCxnSpPr>
          <p:spPr bwMode="auto">
            <a:xfrm flipH="1" flipV="1">
              <a:off x="2640013" y="1659088"/>
              <a:ext cx="977900" cy="939992"/>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15" name="Straight Connector 10"/>
            <p:cNvCxnSpPr>
              <a:cxnSpLocks noChangeShapeType="1"/>
              <a:endCxn id="9" idx="3"/>
            </p:cNvCxnSpPr>
            <p:nvPr/>
          </p:nvCxnSpPr>
          <p:spPr bwMode="auto">
            <a:xfrm flipH="1">
              <a:off x="2640013" y="4272647"/>
              <a:ext cx="942975" cy="943168"/>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cxnSp>
          <p:nvCxnSpPr>
            <p:cNvPr id="16" name="Straight Connector 13"/>
            <p:cNvCxnSpPr>
              <a:cxnSpLocks noChangeShapeType="1"/>
              <a:endCxn id="9" idx="2"/>
            </p:cNvCxnSpPr>
            <p:nvPr/>
          </p:nvCxnSpPr>
          <p:spPr bwMode="auto">
            <a:xfrm flipH="1">
              <a:off x="1903413" y="3437452"/>
              <a:ext cx="1333500" cy="0"/>
            </a:xfrm>
            <a:prstGeom prst="line">
              <a:avLst/>
            </a:prstGeom>
            <a:noFill/>
            <a:ln w="25400" algn="ctr">
              <a:solidFill>
                <a:srgbClr val="FFFFFF"/>
              </a:solidFill>
              <a:round/>
              <a:headEnd/>
              <a:tailEnd/>
            </a:ln>
            <a:extLst>
              <a:ext uri="{909E8E84-426E-40DD-AFC4-6F175D3DCCD1}">
                <a14:hiddenFill xmlns:a14="http://schemas.microsoft.com/office/drawing/2010/main">
                  <a:noFill/>
                </a14:hiddenFill>
              </a:ext>
            </a:extLst>
          </p:spPr>
        </p:cxnSp>
        <p:sp>
          <p:nvSpPr>
            <p:cNvPr id="17" name="TextBox 16"/>
            <p:cNvSpPr txBox="1"/>
            <p:nvPr/>
          </p:nvSpPr>
          <p:spPr bwMode="auto">
            <a:xfrm>
              <a:off x="3380954" y="3156458"/>
              <a:ext cx="2184930" cy="518812"/>
            </a:xfrm>
            <a:prstGeom prst="rect">
              <a:avLst/>
            </a:prstGeom>
            <a:noFill/>
          </p:spPr>
          <p:txBody>
            <a:bodyPr wrap="square">
              <a:spAutoFit/>
            </a:bodyPr>
            <a:lstStyle/>
            <a:p>
              <a:pPr algn="ctr" eaLnBrk="1" fontAlgn="auto" hangingPunct="1">
                <a:spcBef>
                  <a:spcPts val="0"/>
                </a:spcBef>
                <a:spcAft>
                  <a:spcPts val="0"/>
                </a:spcAft>
                <a:defRPr/>
              </a:pPr>
              <a:r>
                <a:rPr lang="en-US" sz="1400" b="1" kern="0" dirty="0" smtClean="0">
                  <a:solidFill>
                    <a:schemeClr val="bg1"/>
                  </a:solidFill>
                  <a:latin typeface="Calibri"/>
                </a:rPr>
                <a:t>Careers Nova Scotia</a:t>
              </a:r>
            </a:p>
            <a:p>
              <a:pPr algn="ctr" eaLnBrk="1" fontAlgn="auto" hangingPunct="1">
                <a:spcBef>
                  <a:spcPts val="0"/>
                </a:spcBef>
                <a:spcAft>
                  <a:spcPts val="0"/>
                </a:spcAft>
                <a:defRPr/>
              </a:pPr>
              <a:r>
                <a:rPr lang="en-US" sz="1400" b="1" kern="0" dirty="0" smtClean="0">
                  <a:solidFill>
                    <a:schemeClr val="bg1"/>
                  </a:solidFill>
                  <a:latin typeface="Calibri"/>
                </a:rPr>
                <a:t> Brand Promise</a:t>
              </a:r>
              <a:endParaRPr lang="en-US" sz="1400" b="1" kern="0" dirty="0">
                <a:solidFill>
                  <a:schemeClr val="bg1"/>
                </a:solidFill>
                <a:latin typeface="Calibri"/>
              </a:endParaRPr>
            </a:p>
          </p:txBody>
        </p:sp>
        <p:sp>
          <p:nvSpPr>
            <p:cNvPr id="18" name="TextBox 12"/>
            <p:cNvSpPr txBox="1">
              <a:spLocks noChangeArrowheads="1"/>
            </p:cNvSpPr>
            <p:nvPr/>
          </p:nvSpPr>
          <p:spPr bwMode="auto">
            <a:xfrm>
              <a:off x="2108200" y="2487613"/>
              <a:ext cx="1219200" cy="37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Bef>
                  <a:spcPct val="0"/>
                </a:spcBef>
                <a:spcAft>
                  <a:spcPts val="0"/>
                </a:spcAft>
                <a:buFont typeface="Arial" charset="0"/>
                <a:buNone/>
                <a:defRPr/>
              </a:pPr>
              <a:r>
                <a:rPr lang="en-US" altLang="en-US" sz="1200" b="1" kern="0" dirty="0" smtClean="0">
                  <a:solidFill>
                    <a:prstClr val="white"/>
                  </a:solidFill>
                  <a:cs typeface="Arial" charset="0"/>
                </a:rPr>
                <a:t>Funders</a:t>
              </a:r>
            </a:p>
          </p:txBody>
        </p:sp>
        <p:sp>
          <p:nvSpPr>
            <p:cNvPr id="19" name="TextBox 13"/>
            <p:cNvSpPr txBox="1">
              <a:spLocks noChangeArrowheads="1"/>
            </p:cNvSpPr>
            <p:nvPr/>
          </p:nvSpPr>
          <p:spPr bwMode="auto">
            <a:xfrm>
              <a:off x="2044700" y="3956050"/>
              <a:ext cx="1346200" cy="37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auto">
                <a:spcAft>
                  <a:spcPts val="0"/>
                </a:spcAft>
                <a:buFont typeface="Arial" charset="0"/>
                <a:buNone/>
                <a:defRPr/>
              </a:pPr>
              <a:r>
                <a:rPr lang="en-US" altLang="en-US" sz="1200" b="1" kern="0" dirty="0" smtClean="0">
                  <a:solidFill>
                    <a:prstClr val="white"/>
                  </a:solidFill>
                  <a:cs typeface="Arial" charset="0"/>
                </a:rPr>
                <a:t>Government</a:t>
              </a:r>
            </a:p>
          </p:txBody>
        </p:sp>
        <p:sp>
          <p:nvSpPr>
            <p:cNvPr id="20" name="TextBox 1"/>
            <p:cNvSpPr txBox="1">
              <a:spLocks noChangeArrowheads="1"/>
            </p:cNvSpPr>
            <p:nvPr/>
          </p:nvSpPr>
          <p:spPr bwMode="auto">
            <a:xfrm>
              <a:off x="4004205" y="1128712"/>
              <a:ext cx="1597025" cy="62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Bef>
                  <a:spcPct val="0"/>
                </a:spcBef>
                <a:spcAft>
                  <a:spcPts val="0"/>
                </a:spcAft>
                <a:buFont typeface="Arial" charset="0"/>
                <a:buNone/>
                <a:defRPr/>
              </a:pPr>
              <a:r>
                <a:rPr lang="en-US" altLang="en-US" sz="1200" b="1" kern="0" dirty="0" smtClean="0">
                  <a:solidFill>
                    <a:prstClr val="white"/>
                  </a:solidFill>
                  <a:cs typeface="Arial" charset="0"/>
                </a:rPr>
                <a:t>Businesses</a:t>
              </a:r>
              <a:endParaRPr lang="en-US" sz="1200" kern="0" dirty="0" smtClean="0">
                <a:solidFill>
                  <a:prstClr val="black"/>
                </a:solidFill>
                <a:cs typeface="Arial" charset="0"/>
              </a:endParaRPr>
            </a:p>
            <a:p>
              <a:pPr eaLnBrk="1" fontAlgn="auto" hangingPunct="1">
                <a:spcBef>
                  <a:spcPct val="0"/>
                </a:spcBef>
                <a:spcAft>
                  <a:spcPts val="0"/>
                </a:spcAft>
                <a:buFontTx/>
                <a:buNone/>
                <a:defRPr/>
              </a:pPr>
              <a:r>
                <a:rPr lang="en-US" altLang="en-US" sz="1200" b="1" kern="0" dirty="0" smtClean="0">
                  <a:solidFill>
                    <a:prstClr val="white"/>
                  </a:solidFill>
                  <a:cs typeface="Arial" charset="0"/>
                </a:rPr>
                <a:t> </a:t>
              </a:r>
            </a:p>
          </p:txBody>
        </p:sp>
        <p:sp>
          <p:nvSpPr>
            <p:cNvPr id="21" name="TextBox 10"/>
            <p:cNvSpPr txBox="1">
              <a:spLocks noChangeArrowheads="1"/>
            </p:cNvSpPr>
            <p:nvPr/>
          </p:nvSpPr>
          <p:spPr bwMode="auto">
            <a:xfrm>
              <a:off x="3582989" y="5243617"/>
              <a:ext cx="2003425" cy="37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auto">
                <a:spcAft>
                  <a:spcPts val="0"/>
                </a:spcAft>
                <a:buFont typeface="Arial" charset="0"/>
                <a:buNone/>
                <a:defRPr/>
              </a:pPr>
              <a:r>
                <a:rPr lang="en-US" altLang="en-US" sz="1200" b="1" kern="0" dirty="0" smtClean="0">
                  <a:solidFill>
                    <a:prstClr val="white"/>
                  </a:solidFill>
                  <a:cs typeface="Arial" charset="0"/>
                </a:rPr>
                <a:t>All Nova </a:t>
              </a:r>
              <a:r>
                <a:rPr lang="en-US" altLang="en-US" sz="1200" b="1" kern="0" dirty="0" err="1" smtClean="0">
                  <a:solidFill>
                    <a:prstClr val="white"/>
                  </a:solidFill>
                  <a:cs typeface="Arial" charset="0"/>
                </a:rPr>
                <a:t>Scotians</a:t>
              </a:r>
              <a:endParaRPr lang="en-US" altLang="en-US" sz="1200" b="1" kern="0" dirty="0" smtClean="0">
                <a:solidFill>
                  <a:prstClr val="white"/>
                </a:solidFill>
                <a:cs typeface="Arial" charset="0"/>
              </a:endParaRPr>
            </a:p>
          </p:txBody>
        </p:sp>
        <p:sp>
          <p:nvSpPr>
            <p:cNvPr id="22" name="TextBox 17"/>
            <p:cNvSpPr txBox="1">
              <a:spLocks noChangeArrowheads="1"/>
            </p:cNvSpPr>
            <p:nvPr/>
          </p:nvSpPr>
          <p:spPr bwMode="auto">
            <a:xfrm rot="3316411">
              <a:off x="4989057" y="2481178"/>
              <a:ext cx="1219200" cy="35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1200" b="1" kern="0" dirty="0" smtClean="0">
                  <a:solidFill>
                    <a:prstClr val="white"/>
                  </a:solidFill>
                  <a:cs typeface="Arial" charset="0"/>
                </a:rPr>
                <a:t>External</a:t>
              </a:r>
            </a:p>
          </p:txBody>
        </p:sp>
        <p:sp>
          <p:nvSpPr>
            <p:cNvPr id="23" name="TextBox 3"/>
            <p:cNvSpPr txBox="1">
              <a:spLocks noChangeArrowheads="1"/>
            </p:cNvSpPr>
            <p:nvPr/>
          </p:nvSpPr>
          <p:spPr bwMode="auto">
            <a:xfrm rot="5400000">
              <a:off x="5256213" y="3243911"/>
              <a:ext cx="1219200" cy="35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1200" b="1" kern="0" dirty="0" smtClean="0">
                  <a:solidFill>
                    <a:prstClr val="white"/>
                  </a:solidFill>
                  <a:cs typeface="Arial" charset="0"/>
                </a:rPr>
                <a:t>Service</a:t>
              </a:r>
            </a:p>
          </p:txBody>
        </p:sp>
        <p:sp>
          <p:nvSpPr>
            <p:cNvPr id="24" name="TextBox 16"/>
            <p:cNvSpPr txBox="1">
              <a:spLocks noChangeArrowheads="1"/>
            </p:cNvSpPr>
            <p:nvPr/>
          </p:nvSpPr>
          <p:spPr bwMode="auto">
            <a:xfrm rot="7529573">
              <a:off x="4932863" y="4070917"/>
              <a:ext cx="1219200" cy="35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en-US" altLang="en-US" sz="1200" b="1" kern="0" dirty="0" smtClean="0">
                  <a:solidFill>
                    <a:prstClr val="white"/>
                  </a:solidFill>
                  <a:cs typeface="Arial" charset="0"/>
                </a:rPr>
                <a:t>Providers</a:t>
              </a:r>
            </a:p>
          </p:txBody>
        </p:sp>
      </p:grpSp>
      <p:sp>
        <p:nvSpPr>
          <p:cNvPr id="25" name="TextBox 3"/>
          <p:cNvSpPr txBox="1">
            <a:spLocks noChangeArrowheads="1"/>
          </p:cNvSpPr>
          <p:nvPr/>
        </p:nvSpPr>
        <p:spPr bwMode="auto">
          <a:xfrm>
            <a:off x="3848945" y="2678643"/>
            <a:ext cx="13258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ct val="40000"/>
              </a:spcBef>
              <a:spcAft>
                <a:spcPts val="600"/>
              </a:spcAft>
              <a:buFont typeface="Arial" charset="0"/>
              <a:buChar char="•"/>
              <a:defRPr sz="2800">
                <a:solidFill>
                  <a:schemeClr val="tx1"/>
                </a:solidFill>
                <a:latin typeface="Tahoma" charset="0"/>
                <a:ea typeface="Geneva" charset="0"/>
                <a:cs typeface="Tahoma" charset="0"/>
              </a:defRPr>
            </a:lvl1pPr>
            <a:lvl2pPr marL="742950" indent="-285750">
              <a:lnSpc>
                <a:spcPct val="85000"/>
              </a:lnSpc>
              <a:spcBef>
                <a:spcPct val="20000"/>
              </a:spcBef>
              <a:buChar char="–"/>
              <a:defRPr sz="2400">
                <a:solidFill>
                  <a:schemeClr val="tx1"/>
                </a:solidFill>
                <a:latin typeface="Tahoma" charset="0"/>
                <a:ea typeface="Geneva" charset="0"/>
                <a:cs typeface="Tahoma" charset="0"/>
              </a:defRPr>
            </a:lvl2pPr>
            <a:lvl3pPr marL="1143000" indent="-228600">
              <a:lnSpc>
                <a:spcPct val="85000"/>
              </a:lnSpc>
              <a:spcBef>
                <a:spcPct val="20000"/>
              </a:spcBef>
              <a:buChar char="•"/>
              <a:defRPr sz="2400">
                <a:solidFill>
                  <a:schemeClr val="tx1"/>
                </a:solidFill>
                <a:latin typeface="Tahoma" charset="0"/>
                <a:ea typeface="ＭＳ Ｐゴシック" charset="-128"/>
                <a:cs typeface="Tahoma" charset="0"/>
              </a:defRPr>
            </a:lvl3pPr>
            <a:lvl4pPr marL="1600200" indent="-228600">
              <a:spcBef>
                <a:spcPct val="20000"/>
              </a:spcBef>
              <a:buChar char="–"/>
              <a:defRPr sz="2200">
                <a:solidFill>
                  <a:schemeClr val="tx1"/>
                </a:solidFill>
                <a:latin typeface="Tahoma" charset="0"/>
                <a:ea typeface="ＭＳ Ｐゴシック" charset="-128"/>
                <a:cs typeface="Tahoma" charset="0"/>
              </a:defRPr>
            </a:lvl4pPr>
            <a:lvl5pPr marL="2057400" indent="-228600">
              <a:spcBef>
                <a:spcPct val="20000"/>
              </a:spcBef>
              <a:buChar char="»"/>
              <a:defRPr sz="2200">
                <a:solidFill>
                  <a:schemeClr val="tx1"/>
                </a:solidFill>
                <a:latin typeface="Tahoma" charset="0"/>
                <a:ea typeface="ヒラギノ角ゴ Pro W3" charset="-128"/>
                <a:cs typeface="Tahoma" charset="0"/>
              </a:defRPr>
            </a:lvl5pPr>
            <a:lvl6pPr marL="2514600" indent="-228600" eaLnBrk="0" fontAlgn="base" hangingPunct="0">
              <a:spcBef>
                <a:spcPct val="20000"/>
              </a:spcBef>
              <a:spcAft>
                <a:spcPct val="0"/>
              </a:spcAft>
              <a:buChar char="»"/>
              <a:defRPr sz="2200">
                <a:solidFill>
                  <a:schemeClr val="tx1"/>
                </a:solidFill>
                <a:latin typeface="Tahoma" charset="0"/>
                <a:ea typeface="ヒラギノ角ゴ Pro W3" charset="-128"/>
                <a:cs typeface="Tahoma" charset="0"/>
              </a:defRPr>
            </a:lvl6pPr>
            <a:lvl7pPr marL="2971800" indent="-228600" eaLnBrk="0" fontAlgn="base" hangingPunct="0">
              <a:spcBef>
                <a:spcPct val="20000"/>
              </a:spcBef>
              <a:spcAft>
                <a:spcPct val="0"/>
              </a:spcAft>
              <a:buChar char="»"/>
              <a:defRPr sz="2200">
                <a:solidFill>
                  <a:schemeClr val="tx1"/>
                </a:solidFill>
                <a:latin typeface="Tahoma" charset="0"/>
                <a:ea typeface="ヒラギノ角ゴ Pro W3" charset="-128"/>
                <a:cs typeface="Tahoma" charset="0"/>
              </a:defRPr>
            </a:lvl7pPr>
            <a:lvl8pPr marL="3429000" indent="-228600" eaLnBrk="0" fontAlgn="base" hangingPunct="0">
              <a:spcBef>
                <a:spcPct val="20000"/>
              </a:spcBef>
              <a:spcAft>
                <a:spcPct val="0"/>
              </a:spcAft>
              <a:buChar char="»"/>
              <a:defRPr sz="2200">
                <a:solidFill>
                  <a:schemeClr val="tx1"/>
                </a:solidFill>
                <a:latin typeface="Tahoma" charset="0"/>
                <a:ea typeface="ヒラギノ角ゴ Pro W3" charset="-128"/>
                <a:cs typeface="Tahoma" charset="0"/>
              </a:defRPr>
            </a:lvl8pPr>
            <a:lvl9pPr marL="3886200" indent="-228600" eaLnBrk="0" fontAlgn="base" hangingPunct="0">
              <a:spcBef>
                <a:spcPct val="20000"/>
              </a:spcBef>
              <a:spcAft>
                <a:spcPct val="0"/>
              </a:spcAft>
              <a:buChar char="»"/>
              <a:defRPr sz="2200">
                <a:solidFill>
                  <a:schemeClr val="tx1"/>
                </a:solidFill>
                <a:latin typeface="Tahoma" charset="0"/>
                <a:ea typeface="ヒラギノ角ゴ Pro W3" charset="-128"/>
                <a:cs typeface="Tahoma" charset="0"/>
              </a:defRPr>
            </a:lvl9pPr>
          </a:lstStyle>
          <a:p>
            <a:pPr>
              <a:lnSpc>
                <a:spcPct val="100000"/>
              </a:lnSpc>
              <a:spcBef>
                <a:spcPct val="0"/>
              </a:spcBef>
              <a:spcAft>
                <a:spcPct val="0"/>
              </a:spcAft>
              <a:buFontTx/>
              <a:buNone/>
            </a:pPr>
            <a:r>
              <a:rPr lang="en-US" altLang="en-US" sz="2000" dirty="0">
                <a:latin typeface="Arial" charset="0"/>
                <a:ea typeface="ヒラギノ角ゴ Pro W3" charset="-128"/>
                <a:cs typeface="Arial" charset="0"/>
              </a:rPr>
              <a:t>Demand Side</a:t>
            </a:r>
          </a:p>
        </p:txBody>
      </p:sp>
      <p:sp>
        <p:nvSpPr>
          <p:cNvPr id="26" name="TextBox 25"/>
          <p:cNvSpPr txBox="1">
            <a:spLocks noChangeArrowheads="1"/>
          </p:cNvSpPr>
          <p:nvPr/>
        </p:nvSpPr>
        <p:spPr bwMode="auto">
          <a:xfrm>
            <a:off x="3848945" y="3972075"/>
            <a:ext cx="14854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ct val="40000"/>
              </a:spcBef>
              <a:spcAft>
                <a:spcPts val="600"/>
              </a:spcAft>
              <a:buFont typeface="Arial" charset="0"/>
              <a:buChar char="•"/>
              <a:defRPr sz="2800">
                <a:solidFill>
                  <a:schemeClr val="tx1"/>
                </a:solidFill>
                <a:latin typeface="Tahoma" charset="0"/>
                <a:ea typeface="Geneva" charset="0"/>
                <a:cs typeface="Tahoma" charset="0"/>
              </a:defRPr>
            </a:lvl1pPr>
            <a:lvl2pPr marL="742950" indent="-285750">
              <a:lnSpc>
                <a:spcPct val="85000"/>
              </a:lnSpc>
              <a:spcBef>
                <a:spcPct val="20000"/>
              </a:spcBef>
              <a:buChar char="–"/>
              <a:defRPr sz="2400">
                <a:solidFill>
                  <a:schemeClr val="tx1"/>
                </a:solidFill>
                <a:latin typeface="Tahoma" charset="0"/>
                <a:ea typeface="Geneva" charset="0"/>
                <a:cs typeface="Tahoma" charset="0"/>
              </a:defRPr>
            </a:lvl2pPr>
            <a:lvl3pPr marL="1143000" indent="-228600">
              <a:lnSpc>
                <a:spcPct val="85000"/>
              </a:lnSpc>
              <a:spcBef>
                <a:spcPct val="20000"/>
              </a:spcBef>
              <a:buChar char="•"/>
              <a:defRPr sz="2400">
                <a:solidFill>
                  <a:schemeClr val="tx1"/>
                </a:solidFill>
                <a:latin typeface="Tahoma" charset="0"/>
                <a:ea typeface="ＭＳ Ｐゴシック" charset="-128"/>
                <a:cs typeface="Tahoma" charset="0"/>
              </a:defRPr>
            </a:lvl3pPr>
            <a:lvl4pPr marL="1600200" indent="-228600">
              <a:spcBef>
                <a:spcPct val="20000"/>
              </a:spcBef>
              <a:buChar char="–"/>
              <a:defRPr sz="2200">
                <a:solidFill>
                  <a:schemeClr val="tx1"/>
                </a:solidFill>
                <a:latin typeface="Tahoma" charset="0"/>
                <a:ea typeface="ＭＳ Ｐゴシック" charset="-128"/>
                <a:cs typeface="Tahoma" charset="0"/>
              </a:defRPr>
            </a:lvl4pPr>
            <a:lvl5pPr marL="2057400" indent="-228600">
              <a:spcBef>
                <a:spcPct val="20000"/>
              </a:spcBef>
              <a:buChar char="»"/>
              <a:defRPr sz="2200">
                <a:solidFill>
                  <a:schemeClr val="tx1"/>
                </a:solidFill>
                <a:latin typeface="Tahoma" charset="0"/>
                <a:ea typeface="ヒラギノ角ゴ Pro W3" charset="-128"/>
                <a:cs typeface="Tahoma" charset="0"/>
              </a:defRPr>
            </a:lvl5pPr>
            <a:lvl6pPr marL="2514600" indent="-228600" eaLnBrk="0" fontAlgn="base" hangingPunct="0">
              <a:spcBef>
                <a:spcPct val="20000"/>
              </a:spcBef>
              <a:spcAft>
                <a:spcPct val="0"/>
              </a:spcAft>
              <a:buChar char="»"/>
              <a:defRPr sz="2200">
                <a:solidFill>
                  <a:schemeClr val="tx1"/>
                </a:solidFill>
                <a:latin typeface="Tahoma" charset="0"/>
                <a:ea typeface="ヒラギノ角ゴ Pro W3" charset="-128"/>
                <a:cs typeface="Tahoma" charset="0"/>
              </a:defRPr>
            </a:lvl6pPr>
            <a:lvl7pPr marL="2971800" indent="-228600" eaLnBrk="0" fontAlgn="base" hangingPunct="0">
              <a:spcBef>
                <a:spcPct val="20000"/>
              </a:spcBef>
              <a:spcAft>
                <a:spcPct val="0"/>
              </a:spcAft>
              <a:buChar char="»"/>
              <a:defRPr sz="2200">
                <a:solidFill>
                  <a:schemeClr val="tx1"/>
                </a:solidFill>
                <a:latin typeface="Tahoma" charset="0"/>
                <a:ea typeface="ヒラギノ角ゴ Pro W3" charset="-128"/>
                <a:cs typeface="Tahoma" charset="0"/>
              </a:defRPr>
            </a:lvl7pPr>
            <a:lvl8pPr marL="3429000" indent="-228600" eaLnBrk="0" fontAlgn="base" hangingPunct="0">
              <a:spcBef>
                <a:spcPct val="20000"/>
              </a:spcBef>
              <a:spcAft>
                <a:spcPct val="0"/>
              </a:spcAft>
              <a:buChar char="»"/>
              <a:defRPr sz="2200">
                <a:solidFill>
                  <a:schemeClr val="tx1"/>
                </a:solidFill>
                <a:latin typeface="Tahoma" charset="0"/>
                <a:ea typeface="ヒラギノ角ゴ Pro W3" charset="-128"/>
                <a:cs typeface="Tahoma" charset="0"/>
              </a:defRPr>
            </a:lvl8pPr>
            <a:lvl9pPr marL="3886200" indent="-228600" eaLnBrk="0" fontAlgn="base" hangingPunct="0">
              <a:spcBef>
                <a:spcPct val="20000"/>
              </a:spcBef>
              <a:spcAft>
                <a:spcPct val="0"/>
              </a:spcAft>
              <a:buChar char="»"/>
              <a:defRPr sz="2200">
                <a:solidFill>
                  <a:schemeClr val="tx1"/>
                </a:solidFill>
                <a:latin typeface="Tahoma" charset="0"/>
                <a:ea typeface="ヒラギノ角ゴ Pro W3" charset="-128"/>
                <a:cs typeface="Tahoma" charset="0"/>
              </a:defRPr>
            </a:lvl9pPr>
          </a:lstStyle>
          <a:p>
            <a:pPr>
              <a:lnSpc>
                <a:spcPct val="100000"/>
              </a:lnSpc>
              <a:spcBef>
                <a:spcPct val="0"/>
              </a:spcBef>
              <a:spcAft>
                <a:spcPct val="0"/>
              </a:spcAft>
              <a:buFontTx/>
              <a:buNone/>
            </a:pPr>
            <a:r>
              <a:rPr lang="en-US" altLang="en-US" sz="2000" dirty="0">
                <a:latin typeface="Arial" charset="0"/>
                <a:ea typeface="ヒラギノ角ゴ Pro W3" charset="-128"/>
                <a:cs typeface="Arial" charset="0"/>
              </a:rPr>
              <a:t>Supply Side</a:t>
            </a:r>
          </a:p>
        </p:txBody>
      </p:sp>
      <p:sp>
        <p:nvSpPr>
          <p:cNvPr id="27" name="Content Placeholder 2"/>
          <p:cNvSpPr txBox="1">
            <a:spLocks/>
          </p:cNvSpPr>
          <p:nvPr/>
        </p:nvSpPr>
        <p:spPr>
          <a:xfrm>
            <a:off x="4917210" y="4971149"/>
            <a:ext cx="2426073" cy="13000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charset="0"/>
              <a:buNone/>
              <a:defRPr/>
            </a:pPr>
            <a:r>
              <a:rPr lang="en-US" altLang="en-US" sz="1400" dirty="0" smtClean="0">
                <a:solidFill>
                  <a:srgbClr val="006BB6"/>
                </a:solidFill>
                <a:effectLst>
                  <a:outerShdw blurRad="38100" dist="38100" dir="2700000" algn="tl">
                    <a:srgbClr val="000000">
                      <a:alpha val="43137"/>
                    </a:srgbClr>
                  </a:outerShdw>
                </a:effectLst>
                <a:latin typeface="Tahoma" charset="0"/>
                <a:ea typeface="Geneva" charset="0"/>
                <a:cs typeface="Tahoma" charset="0"/>
              </a:rPr>
              <a:t>A student </a:t>
            </a:r>
            <a:r>
              <a:rPr lang="en-US" altLang="en-US" sz="1400" dirty="0" smtClean="0">
                <a:solidFill>
                  <a:schemeClr val="tx2"/>
                </a:solidFill>
                <a:latin typeface="Tahoma" charset="0"/>
                <a:ea typeface="Geneva" charset="0"/>
                <a:cs typeface="Tahoma" charset="0"/>
              </a:rPr>
              <a:t>feels more empowered to chart his/her own career course. </a:t>
            </a:r>
            <a:r>
              <a:rPr lang="en-US" altLang="en-US" sz="1400" dirty="0" smtClean="0">
                <a:solidFill>
                  <a:srgbClr val="006BB6"/>
                </a:solidFill>
                <a:effectLst>
                  <a:outerShdw blurRad="38100" dist="38100" dir="2700000" algn="tl">
                    <a:srgbClr val="000000">
                      <a:alpha val="43137"/>
                    </a:srgbClr>
                  </a:outerShdw>
                </a:effectLst>
                <a:latin typeface="Tahoma" charset="0"/>
                <a:ea typeface="Geneva" charset="0"/>
                <a:cs typeface="Tahoma" charset="0"/>
              </a:rPr>
              <a:t>A parent</a:t>
            </a:r>
            <a:r>
              <a:rPr lang="en-US" altLang="en-US" sz="1400" dirty="0" smtClean="0">
                <a:solidFill>
                  <a:srgbClr val="006BB6"/>
                </a:solidFill>
                <a:latin typeface="Tahoma" charset="0"/>
                <a:ea typeface="Geneva" charset="0"/>
                <a:cs typeface="Tahoma" charset="0"/>
              </a:rPr>
              <a:t> </a:t>
            </a:r>
            <a:r>
              <a:rPr lang="en-US" altLang="en-US" sz="1400" dirty="0" smtClean="0">
                <a:solidFill>
                  <a:schemeClr val="tx2"/>
                </a:solidFill>
                <a:latin typeface="Tahoma" charset="0"/>
                <a:ea typeface="Geneva" charset="0"/>
                <a:cs typeface="Tahoma" charset="0"/>
              </a:rPr>
              <a:t>knows how to help.</a:t>
            </a:r>
          </a:p>
        </p:txBody>
      </p:sp>
      <p:sp>
        <p:nvSpPr>
          <p:cNvPr id="28" name="TextBox 27"/>
          <p:cNvSpPr txBox="1"/>
          <p:nvPr/>
        </p:nvSpPr>
        <p:spPr>
          <a:xfrm>
            <a:off x="5174788" y="3440696"/>
            <a:ext cx="2873393" cy="1354217"/>
          </a:xfrm>
          <a:prstGeom prst="rect">
            <a:avLst/>
          </a:prstGeom>
          <a:noFill/>
        </p:spPr>
        <p:txBody>
          <a:bodyPr wrap="square" rtlCol="0">
            <a:spAutoFit/>
          </a:bodyPr>
          <a:lstStyle/>
          <a:p>
            <a:pPr marL="0" indent="0">
              <a:lnSpc>
                <a:spcPct val="150000"/>
              </a:lnSpc>
              <a:spcAft>
                <a:spcPts val="600"/>
              </a:spcAft>
              <a:buFont typeface="Arial" charset="0"/>
              <a:buNone/>
              <a:defRPr/>
            </a:pPr>
            <a:r>
              <a:rPr lang="en-US" altLang="en-US" sz="1400" dirty="0">
                <a:solidFill>
                  <a:srgbClr val="006BB6"/>
                </a:solidFill>
                <a:effectLst>
                  <a:outerShdw blurRad="38100" dist="38100" dir="2700000" algn="tl">
                    <a:srgbClr val="000000">
                      <a:alpha val="43137"/>
                    </a:srgbClr>
                  </a:outerShdw>
                </a:effectLst>
                <a:latin typeface="Tahoma" charset="0"/>
                <a:ea typeface="Geneva" charset="0"/>
                <a:cs typeface="Tahoma" charset="0"/>
              </a:rPr>
              <a:t>A job seeker </a:t>
            </a:r>
            <a:r>
              <a:rPr lang="en-US" altLang="en-US" sz="1400" dirty="0">
                <a:solidFill>
                  <a:schemeClr val="tx2"/>
                </a:solidFill>
                <a:latin typeface="Tahoma" charset="0"/>
                <a:ea typeface="Geneva" charset="0"/>
                <a:cs typeface="Tahoma" charset="0"/>
              </a:rPr>
              <a:t>knows where and how to access quality employment services </a:t>
            </a:r>
            <a:endParaRPr lang="en-US" altLang="en-US" sz="1400" dirty="0" smtClean="0">
              <a:solidFill>
                <a:schemeClr val="tx2"/>
              </a:solidFill>
              <a:latin typeface="Tahoma" charset="0"/>
              <a:ea typeface="Geneva" charset="0"/>
              <a:cs typeface="Tahoma" charset="0"/>
            </a:endParaRPr>
          </a:p>
          <a:p>
            <a:endParaRPr lang="en-US" sz="1400" dirty="0"/>
          </a:p>
        </p:txBody>
      </p:sp>
      <p:sp>
        <p:nvSpPr>
          <p:cNvPr id="29" name="Content Placeholder 2"/>
          <p:cNvSpPr txBox="1">
            <a:spLocks/>
          </p:cNvSpPr>
          <p:nvPr/>
        </p:nvSpPr>
        <p:spPr bwMode="auto">
          <a:xfrm>
            <a:off x="5877554" y="1518950"/>
            <a:ext cx="3266446" cy="17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lnSpc>
                <a:spcPct val="85000"/>
              </a:lnSpc>
              <a:spcBef>
                <a:spcPct val="40000"/>
              </a:spcBef>
              <a:spcAft>
                <a:spcPts val="600"/>
              </a:spcAft>
              <a:buFont typeface="Arial" charset="0"/>
              <a:buChar char="•"/>
              <a:defRPr sz="2800" b="0" i="0" baseline="0">
                <a:solidFill>
                  <a:schemeClr val="tx1"/>
                </a:solidFill>
                <a:latin typeface="Tahoma"/>
                <a:ea typeface="Geneva" pitchFamily="-65" charset="-128"/>
                <a:cs typeface="Tahoma"/>
              </a:defRPr>
            </a:lvl1pPr>
            <a:lvl2pPr marL="742950" indent="-285750" algn="l" rtl="0" eaLnBrk="0" fontAlgn="base" hangingPunct="0">
              <a:lnSpc>
                <a:spcPct val="85000"/>
              </a:lnSpc>
              <a:spcBef>
                <a:spcPct val="20000"/>
              </a:spcBef>
              <a:spcAft>
                <a:spcPct val="0"/>
              </a:spcAft>
              <a:buChar char="–"/>
              <a:defRPr sz="2400" b="0" i="0" baseline="0">
                <a:solidFill>
                  <a:schemeClr val="tx1"/>
                </a:solidFill>
                <a:latin typeface="Tahoma"/>
                <a:ea typeface="Geneva" charset="-128"/>
                <a:cs typeface="Tahoma"/>
              </a:defRPr>
            </a:lvl2pPr>
            <a:lvl3pPr marL="1143000" indent="-228600" algn="l" rtl="0" eaLnBrk="0" fontAlgn="base" hangingPunct="0">
              <a:lnSpc>
                <a:spcPct val="85000"/>
              </a:lnSpc>
              <a:spcBef>
                <a:spcPct val="20000"/>
              </a:spcBef>
              <a:spcAft>
                <a:spcPct val="0"/>
              </a:spcAft>
              <a:buChar char="•"/>
              <a:defRPr sz="2400" b="0" i="0">
                <a:solidFill>
                  <a:schemeClr val="tx1"/>
                </a:solidFill>
                <a:latin typeface="Tahoma"/>
                <a:ea typeface="ＭＳ Ｐゴシック" pitchFamily="-112" charset="-128"/>
                <a:cs typeface="Tahoma"/>
              </a:defRPr>
            </a:lvl3pPr>
            <a:lvl4pPr marL="1600200" indent="-228600" algn="l" rtl="0" eaLnBrk="0" fontAlgn="base" hangingPunct="0">
              <a:spcBef>
                <a:spcPct val="20000"/>
              </a:spcBef>
              <a:spcAft>
                <a:spcPct val="0"/>
              </a:spcAft>
              <a:buChar char="–"/>
              <a:defRPr sz="2200" b="0" i="0">
                <a:solidFill>
                  <a:schemeClr val="tx1"/>
                </a:solidFill>
                <a:latin typeface="Tahoma"/>
                <a:ea typeface="ＭＳ Ｐゴシック" pitchFamily="-112" charset="-128"/>
                <a:cs typeface="Tahoma"/>
              </a:defRPr>
            </a:lvl4pPr>
            <a:lvl5pPr marL="2057400" indent="-228600" algn="l" rtl="0" eaLnBrk="0" fontAlgn="base" hangingPunct="0">
              <a:spcBef>
                <a:spcPct val="20000"/>
              </a:spcBef>
              <a:spcAft>
                <a:spcPct val="0"/>
              </a:spcAft>
              <a:buChar char="»"/>
              <a:defRPr sz="2200" b="0" i="0">
                <a:solidFill>
                  <a:schemeClr val="tx1"/>
                </a:solidFill>
                <a:latin typeface="Tahoma"/>
                <a:ea typeface="ヒラギノ角ゴ Pro W3" charset="-128"/>
                <a:cs typeface="Tahoma"/>
              </a:defRPr>
            </a:lvl5pPr>
            <a:lvl6pPr marL="2514600" indent="-228600" algn="l" rtl="0" eaLnBrk="0" fontAlgn="base" hangingPunct="0">
              <a:spcBef>
                <a:spcPct val="20000"/>
              </a:spcBef>
              <a:spcAft>
                <a:spcPct val="0"/>
              </a:spcAft>
              <a:buChar char="»"/>
              <a:defRPr sz="2200">
                <a:solidFill>
                  <a:schemeClr val="tx1"/>
                </a:solidFill>
                <a:latin typeface="+mn-lt"/>
                <a:ea typeface="Geneva" charset="-128"/>
              </a:defRPr>
            </a:lvl6pPr>
            <a:lvl7pPr marL="2971800" indent="-228600" algn="l" rtl="0" eaLnBrk="0" fontAlgn="base" hangingPunct="0">
              <a:spcBef>
                <a:spcPct val="20000"/>
              </a:spcBef>
              <a:spcAft>
                <a:spcPct val="0"/>
              </a:spcAft>
              <a:buChar char="»"/>
              <a:defRPr sz="2200">
                <a:solidFill>
                  <a:schemeClr val="tx1"/>
                </a:solidFill>
                <a:latin typeface="+mn-lt"/>
                <a:ea typeface="Geneva" charset="-128"/>
              </a:defRPr>
            </a:lvl7pPr>
            <a:lvl8pPr marL="3429000" indent="-228600" algn="l" rtl="0" eaLnBrk="0" fontAlgn="base" hangingPunct="0">
              <a:spcBef>
                <a:spcPct val="20000"/>
              </a:spcBef>
              <a:spcAft>
                <a:spcPct val="0"/>
              </a:spcAft>
              <a:buChar char="»"/>
              <a:defRPr sz="2200">
                <a:solidFill>
                  <a:schemeClr val="tx1"/>
                </a:solidFill>
                <a:latin typeface="+mn-lt"/>
                <a:ea typeface="Geneva" charset="-128"/>
              </a:defRPr>
            </a:lvl8pPr>
            <a:lvl9pPr marL="3886200" indent="-228600" algn="l" rtl="0" eaLnBrk="0" fontAlgn="base" hangingPunct="0">
              <a:spcBef>
                <a:spcPct val="20000"/>
              </a:spcBef>
              <a:spcAft>
                <a:spcPct val="0"/>
              </a:spcAft>
              <a:buChar char="»"/>
              <a:defRPr sz="2200">
                <a:solidFill>
                  <a:schemeClr val="tx1"/>
                </a:solidFill>
                <a:latin typeface="+mn-lt"/>
                <a:ea typeface="Geneva" charset="-128"/>
              </a:defRPr>
            </a:lvl9pPr>
          </a:lstStyle>
          <a:p>
            <a:pPr marL="0" indent="0">
              <a:lnSpc>
                <a:spcPct val="150000"/>
              </a:lnSpc>
              <a:spcBef>
                <a:spcPts val="0"/>
              </a:spcBef>
              <a:buFont typeface="Arial" charset="0"/>
              <a:buNone/>
              <a:defRPr/>
            </a:pPr>
            <a:r>
              <a:rPr lang="en-US" altLang="en-US" sz="1400" kern="0" dirty="0" smtClean="0">
                <a:solidFill>
                  <a:srgbClr val="006BB6"/>
                </a:solidFill>
                <a:effectLst>
                  <a:outerShdw blurRad="38100" dist="38100" dir="2700000" algn="tl">
                    <a:srgbClr val="000000">
                      <a:alpha val="43137"/>
                    </a:srgbClr>
                  </a:outerShdw>
                </a:effectLst>
                <a:latin typeface="Tahoma" charset="0"/>
                <a:ea typeface="Geneva" charset="0"/>
                <a:cs typeface="Tahoma" charset="0"/>
              </a:rPr>
              <a:t>A small business owner </a:t>
            </a:r>
            <a:r>
              <a:rPr lang="en-US" altLang="en-US" sz="1400" kern="0" dirty="0" smtClean="0">
                <a:solidFill>
                  <a:schemeClr val="tx2"/>
                </a:solidFill>
                <a:latin typeface="Tahoma" charset="0"/>
                <a:ea typeface="Geneva" charset="0"/>
                <a:cs typeface="Tahoma" charset="0"/>
              </a:rPr>
              <a:t>looking for employees is planning for his/her future workforce and is recruiting employees through a local career </a:t>
            </a:r>
            <a:r>
              <a:rPr lang="en-US" altLang="en-US" sz="1400" kern="0" dirty="0" err="1" smtClean="0">
                <a:solidFill>
                  <a:schemeClr val="tx2"/>
                </a:solidFill>
                <a:latin typeface="Tahoma" charset="0"/>
                <a:ea typeface="Geneva" charset="0"/>
                <a:cs typeface="Tahoma" charset="0"/>
              </a:rPr>
              <a:t>centre</a:t>
            </a:r>
            <a:r>
              <a:rPr lang="en-US" altLang="en-US" sz="1400" kern="0" dirty="0">
                <a:solidFill>
                  <a:schemeClr val="tx2"/>
                </a:solidFill>
                <a:latin typeface="Tahoma" charset="0"/>
                <a:ea typeface="Geneva" charset="0"/>
                <a:cs typeface="Tahoma" charset="0"/>
              </a:rPr>
              <a:t>.</a:t>
            </a:r>
            <a:endParaRPr lang="en-US" altLang="en-US" sz="1400" kern="0" dirty="0" smtClean="0">
              <a:solidFill>
                <a:schemeClr val="tx2"/>
              </a:solidFill>
              <a:latin typeface="Tahoma" charset="0"/>
              <a:ea typeface="Geneva" charset="0"/>
              <a:cs typeface="Tahoma" charset="0"/>
            </a:endParaRPr>
          </a:p>
        </p:txBody>
      </p:sp>
    </p:spTree>
    <p:extLst>
      <p:ext uri="{BB962C8B-B14F-4D97-AF65-F5344CB8AC3E}">
        <p14:creationId xmlns:p14="http://schemas.microsoft.com/office/powerpoint/2010/main" val="4222175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4B8E"/>
      </a:dk1>
      <a:lt1>
        <a:srgbClr val="FFFFFF"/>
      </a:lt1>
      <a:dk2>
        <a:srgbClr val="272727"/>
      </a:dk2>
      <a:lt2>
        <a:srgbClr val="FFFFFE"/>
      </a:lt2>
      <a:accent1>
        <a:srgbClr val="0092D2"/>
      </a:accent1>
      <a:accent2>
        <a:srgbClr val="40B3DC"/>
      </a:accent2>
      <a:accent3>
        <a:srgbClr val="8DCEE6"/>
      </a:accent3>
      <a:accent4>
        <a:srgbClr val="42A5AC"/>
      </a:accent4>
      <a:accent5>
        <a:srgbClr val="79BEC9"/>
      </a:accent5>
      <a:accent6>
        <a:srgbClr val="75A8B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indent="0">
          <a:defRPr sz="2400" b="0" i="0" dirty="0" smtClean="0">
            <a:solidFill>
              <a:srgbClr val="006BB6"/>
            </a:solidFill>
            <a:latin typeface="Calibri Light"/>
            <a:cs typeface="Calibri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5574</TotalTime>
  <Words>1350</Words>
  <Application>Microsoft Office PowerPoint</Application>
  <PresentationFormat>On-screen Show (4:3)</PresentationFormat>
  <Paragraphs>253</Paragraphs>
  <Slides>16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Arial Black</vt:lpstr>
      <vt:lpstr>Calibri</vt:lpstr>
      <vt:lpstr>Calibri Light</vt:lpstr>
      <vt:lpstr>Geneva</vt:lpstr>
      <vt:lpstr>Helvetica</vt:lpstr>
      <vt:lpstr>Lucida Grande</vt:lpstr>
      <vt:lpstr>Roboto   </vt:lpstr>
      <vt:lpstr>Tahoma</vt:lpstr>
      <vt:lpstr>Times</vt:lpstr>
      <vt:lpstr>ヒラギノ角ゴ Pro W3</vt:lpstr>
      <vt:lpstr>Office Theme</vt:lpstr>
      <vt:lpstr>Careers Nova Scotia</vt:lpstr>
      <vt:lpstr>Presentation Overview </vt:lpstr>
      <vt:lpstr>What is Labour Market Programming? And Why We Do It…</vt:lpstr>
      <vt:lpstr>Current Situation</vt:lpstr>
      <vt:lpstr>Current Situation: Distribution of Federal Funding under the Canada-Nova Scotia Labour Market Development Agreement (LMDA)</vt:lpstr>
      <vt:lpstr>The Impetus for Change: Evolving Priorities and the Changing Landscape</vt:lpstr>
      <vt:lpstr>What We Heard Group ATN Report:  Highlights</vt:lpstr>
      <vt:lpstr>What We Heard Group ATN Report:  Transition Principles</vt:lpstr>
      <vt:lpstr>The Careers Nova Scotia Vision Putting Clients’ Needs First: A successful transformation means…</vt:lpstr>
      <vt:lpstr>Giving Careers NS Shape One overall goal… three areas of transformation</vt:lpstr>
      <vt:lpstr>Service Delivery: Three Potential ‘Models’</vt:lpstr>
      <vt:lpstr>Service excellence:  Three areas of focus</vt:lpstr>
      <vt:lpstr>PowerPoint Presentation</vt:lpstr>
      <vt:lpstr>PowerPoint Presentation</vt:lpstr>
      <vt:lpstr>Thank You!</vt:lpstr>
      <vt:lpstr>Adult Learning Centers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Hanson, Donald S</cp:lastModifiedBy>
  <cp:revision>274</cp:revision>
  <cp:lastPrinted>2015-02-19T17:07:34Z</cp:lastPrinted>
  <dcterms:created xsi:type="dcterms:W3CDTF">2014-09-09T17:43:36Z</dcterms:created>
  <dcterms:modified xsi:type="dcterms:W3CDTF">2015-03-09T12:12:27Z</dcterms:modified>
</cp:coreProperties>
</file>